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9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0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3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4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4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Users\rgil_ccoc\Desktop\Formules%20economiques.%20Puntuaci&#243;%20economica%20administracions\Formula%20criteris%20objectiu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e:\Users\rgil_ccoc\Desktop\Formules%20economiques.%20Puntuaci&#243;%20economica%20administracions\Formula%20criteris%20objectiu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Users\rgil_ccoc\Desktop\Formules%20economiques.%20Puntuaci&#243;%20economica%20administracions\Formula%20criteris%20objectiu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Users\rgil_ccoc\Desktop\Formules%20economiques.%20Puntuaci&#243;%20economica%20administracions\Formula%20criteris%20objectiu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Users\rgil_ccoc\Desktop\Formules%20economiques.%20Puntuaci&#243;%20economica%20administracions\Formula%20criteris%20objectiu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Users\rgil_ccoc\Desktop\Formules%20economiques.%20Puntuaci&#243;%20economica%20administracions\Formula%20criteris%20objectiu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Users\rgil_ccoc\Desktop\Formules%20economiques.%20Puntuaci&#243;%20economica%20administracions\Formula%20criteris%20objectius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Users\rgil_ccoc\Desktop\Formules%20economiques.%20Puntuaci&#243;%20economica%20administracions\Formula%20criteris%20objectiu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Users\rgil_ccoc\Desktop\Formules%20economiques.%20Puntuaci&#243;%20economica%20administracions\Formula%20criteris%20objectiu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Users\rgil_ccoc\Desktop\Formules%20economiques.%20Puntuaci&#243;%20economica%20administracions\Formula%20criteris%20objectius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Users\rgil_ccoc\Desktop\Formules%20economiques.%20Puntuaci&#243;%20economica%20administracions\Formula%20criteris%20objectiu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e:\Users\rgil_ccoc\Desktop\Formules%20economiques.%20Puntuaci&#243;%20economica%20administracions\Formula%20criteris%20objectiu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e:\Users\rgil_ccoc\Desktop\Formules%20economiques.%20Puntuaci&#243;%20economica%20administracions\Formula%20criteris%20objectius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e:\Users\rgil_ccoc\Desktop\Formules%20economiques.%20Puntuaci&#243;%20economica%20administracions\Formula%20criteris%20objectiu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e:\Users\rgil_ccoc\Desktop\Formules%20economiques.%20Puntuaci&#243;%20economica%20administracions\Formula%20criteris%20objectiu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ES" b="1"/>
              <a:t>Gràfica valoració oferta econòmica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Hoja1!$F$143</c:f>
              <c:strCache>
                <c:ptCount val="1"/>
                <c:pt idx="0">
                  <c:v>B Max 50%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Hoja1!$E$144:$E$158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Hoja1!$F$144:$F$158</c:f>
              <c:numCache>
                <c:formatCode>0</c:formatCode>
                <c:ptCount val="15"/>
                <c:pt idx="0">
                  <c:v>0</c:v>
                </c:pt>
                <c:pt idx="1">
                  <c:v>4.7775000000000043</c:v>
                </c:pt>
                <c:pt idx="2">
                  <c:v>9.3100000000000076</c:v>
                </c:pt>
                <c:pt idx="3">
                  <c:v>13.597499999999993</c:v>
                </c:pt>
                <c:pt idx="4">
                  <c:v>17.639999999999997</c:v>
                </c:pt>
                <c:pt idx="5">
                  <c:v>21.4375</c:v>
                </c:pt>
                <c:pt idx="6">
                  <c:v>24.990000000000002</c:v>
                </c:pt>
                <c:pt idx="7">
                  <c:v>28.297500000000007</c:v>
                </c:pt>
                <c:pt idx="8">
                  <c:v>31.359999999999996</c:v>
                </c:pt>
                <c:pt idx="9">
                  <c:v>36.75</c:v>
                </c:pt>
                <c:pt idx="10">
                  <c:v>41.160000000000004</c:v>
                </c:pt>
                <c:pt idx="11">
                  <c:v>44.589999999999996</c:v>
                </c:pt>
                <c:pt idx="12">
                  <c:v>47.04</c:v>
                </c:pt>
                <c:pt idx="13">
                  <c:v>48.51</c:v>
                </c:pt>
                <c:pt idx="14">
                  <c:v>49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97F-401F-AE3A-06EE5F3FB28D}"/>
            </c:ext>
          </c:extLst>
        </c:ser>
        <c:ser>
          <c:idx val="1"/>
          <c:order val="1"/>
          <c:tx>
            <c:strRef>
              <c:f>Hoja1!$G$143</c:f>
              <c:strCache>
                <c:ptCount val="1"/>
                <c:pt idx="0">
                  <c:v>B Max 30%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Hoja1!$E$144:$E$158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Hoja1!$G$144:$G$158</c:f>
              <c:numCache>
                <c:formatCode>0</c:formatCode>
                <c:ptCount val="15"/>
                <c:pt idx="0">
                  <c:v>0</c:v>
                </c:pt>
                <c:pt idx="1">
                  <c:v>7.8263888888888955</c:v>
                </c:pt>
                <c:pt idx="2">
                  <c:v>14.972222222222232</c:v>
                </c:pt>
                <c:pt idx="3">
                  <c:v>21.437499999999986</c:v>
                </c:pt>
                <c:pt idx="4">
                  <c:v>27.222222222222214</c:v>
                </c:pt>
                <c:pt idx="5">
                  <c:v>32.326388888888886</c:v>
                </c:pt>
                <c:pt idx="6">
                  <c:v>36.75</c:v>
                </c:pt>
                <c:pt idx="7">
                  <c:v>40.49305555555555</c:v>
                </c:pt>
                <c:pt idx="8">
                  <c:v>43.55555555555555</c:v>
                </c:pt>
                <c:pt idx="9">
                  <c:v>47.638888888888886</c:v>
                </c:pt>
                <c:pt idx="10">
                  <c:v>49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497F-401F-AE3A-06EE5F3FB28D}"/>
            </c:ext>
          </c:extLst>
        </c:ser>
        <c:ser>
          <c:idx val="2"/>
          <c:order val="2"/>
          <c:tx>
            <c:strRef>
              <c:f>Hoja1!$H$143</c:f>
              <c:strCache>
                <c:ptCount val="1"/>
                <c:pt idx="0">
                  <c:v>B Max 15%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Hoja1!$E$144:$E$158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Hoja1!$H$144:$H$158</c:f>
              <c:numCache>
                <c:formatCode>0</c:formatCode>
                <c:ptCount val="15"/>
                <c:pt idx="0">
                  <c:v>0</c:v>
                </c:pt>
                <c:pt idx="1">
                  <c:v>14.972222222222232</c:v>
                </c:pt>
                <c:pt idx="2">
                  <c:v>27.222222222222239</c:v>
                </c:pt>
                <c:pt idx="3">
                  <c:v>36.749999999999979</c:v>
                </c:pt>
                <c:pt idx="4">
                  <c:v>43.55555555555555</c:v>
                </c:pt>
                <c:pt idx="5">
                  <c:v>47.638888888888886</c:v>
                </c:pt>
                <c:pt idx="6">
                  <c:v>49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497F-401F-AE3A-06EE5F3FB2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9551023"/>
        <c:axId val="429557743"/>
      </c:scatterChart>
      <c:valAx>
        <c:axId val="429551023"/>
        <c:scaling>
          <c:orientation val="minMax"/>
          <c:max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Baixa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429557743"/>
        <c:crosses val="autoZero"/>
        <c:crossBetween val="midCat"/>
      </c:valAx>
      <c:valAx>
        <c:axId val="429557743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Puntuació econòmica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429551023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s-E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ES" b="1"/>
              <a:t>Gràfica valoració oferta econòmica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Hoja1!$F$199</c:f>
              <c:strCache>
                <c:ptCount val="1"/>
                <c:pt idx="0">
                  <c:v>B Max 50%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Hoja1!$E$200:$E$210</c:f>
              <c:numCache>
                <c:formatCode>0%</c:formatCode>
                <c:ptCount val="11"/>
                <c:pt idx="0">
                  <c:v>0</c:v>
                </c:pt>
                <c:pt idx="1">
                  <c:v>5.0000000000000044E-2</c:v>
                </c:pt>
                <c:pt idx="2">
                  <c:v>9.9999999999999978E-2</c:v>
                </c:pt>
                <c:pt idx="3">
                  <c:v>0.15000000000000002</c:v>
                </c:pt>
                <c:pt idx="4">
                  <c:v>0.19999999999999996</c:v>
                </c:pt>
                <c:pt idx="5">
                  <c:v>0.25</c:v>
                </c:pt>
                <c:pt idx="6">
                  <c:v>0.30000000000000004</c:v>
                </c:pt>
                <c:pt idx="7">
                  <c:v>0.35</c:v>
                </c:pt>
                <c:pt idx="8">
                  <c:v>0.4</c:v>
                </c:pt>
                <c:pt idx="9">
                  <c:v>0.44999999999999996</c:v>
                </c:pt>
                <c:pt idx="10">
                  <c:v>0.5</c:v>
                </c:pt>
              </c:numCache>
            </c:numRef>
          </c:xVal>
          <c:yVal>
            <c:numRef>
              <c:f>Hoja1!$F$200:$F$210</c:f>
              <c:numCache>
                <c:formatCode>0</c:formatCode>
                <c:ptCount val="11"/>
                <c:pt idx="0">
                  <c:v>0</c:v>
                </c:pt>
                <c:pt idx="1">
                  <c:v>5.0000000000000044</c:v>
                </c:pt>
                <c:pt idx="2">
                  <c:v>9.9999999999999982</c:v>
                </c:pt>
                <c:pt idx="3">
                  <c:v>15.000000000000002</c:v>
                </c:pt>
                <c:pt idx="4">
                  <c:v>19.999999999999996</c:v>
                </c:pt>
                <c:pt idx="5">
                  <c:v>25</c:v>
                </c:pt>
                <c:pt idx="6">
                  <c:v>30.000000000000004</c:v>
                </c:pt>
                <c:pt idx="7">
                  <c:v>35</c:v>
                </c:pt>
                <c:pt idx="8">
                  <c:v>40</c:v>
                </c:pt>
                <c:pt idx="9">
                  <c:v>44.999999999999993</c:v>
                </c:pt>
                <c:pt idx="10">
                  <c:v>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E20-421E-92D7-E45FF29FEA98}"/>
            </c:ext>
          </c:extLst>
        </c:ser>
        <c:ser>
          <c:idx val="1"/>
          <c:order val="1"/>
          <c:tx>
            <c:strRef>
              <c:f>Hoja1!$G$199</c:f>
              <c:strCache>
                <c:ptCount val="1"/>
                <c:pt idx="0">
                  <c:v>B Max 30%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Hoja1!$E$200:$E$210</c:f>
              <c:numCache>
                <c:formatCode>0%</c:formatCode>
                <c:ptCount val="11"/>
                <c:pt idx="0">
                  <c:v>0</c:v>
                </c:pt>
                <c:pt idx="1">
                  <c:v>5.0000000000000044E-2</c:v>
                </c:pt>
                <c:pt idx="2">
                  <c:v>9.9999999999999978E-2</c:v>
                </c:pt>
                <c:pt idx="3">
                  <c:v>0.15000000000000002</c:v>
                </c:pt>
                <c:pt idx="4">
                  <c:v>0.19999999999999996</c:v>
                </c:pt>
                <c:pt idx="5">
                  <c:v>0.25</c:v>
                </c:pt>
                <c:pt idx="6">
                  <c:v>0.30000000000000004</c:v>
                </c:pt>
                <c:pt idx="7">
                  <c:v>0.35</c:v>
                </c:pt>
                <c:pt idx="8">
                  <c:v>0.4</c:v>
                </c:pt>
                <c:pt idx="9">
                  <c:v>0.44999999999999996</c:v>
                </c:pt>
                <c:pt idx="10">
                  <c:v>0.5</c:v>
                </c:pt>
              </c:numCache>
            </c:numRef>
          </c:xVal>
          <c:yVal>
            <c:numRef>
              <c:f>Hoja1!$G$200:$G$210</c:f>
              <c:numCache>
                <c:formatCode>0</c:formatCode>
                <c:ptCount val="11"/>
                <c:pt idx="0">
                  <c:v>0</c:v>
                </c:pt>
                <c:pt idx="1">
                  <c:v>8.3333333333333393</c:v>
                </c:pt>
                <c:pt idx="2">
                  <c:v>16.666666666666661</c:v>
                </c:pt>
                <c:pt idx="3">
                  <c:v>25</c:v>
                </c:pt>
                <c:pt idx="4">
                  <c:v>33.333333333333321</c:v>
                </c:pt>
                <c:pt idx="5">
                  <c:v>41.666666666666664</c:v>
                </c:pt>
                <c:pt idx="6">
                  <c:v>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E20-421E-92D7-E45FF29FEA98}"/>
            </c:ext>
          </c:extLst>
        </c:ser>
        <c:ser>
          <c:idx val="2"/>
          <c:order val="2"/>
          <c:tx>
            <c:strRef>
              <c:f>Hoja1!$H$199</c:f>
              <c:strCache>
                <c:ptCount val="1"/>
                <c:pt idx="0">
                  <c:v>B Max 15%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Hoja1!$E$200:$E$210</c:f>
              <c:numCache>
                <c:formatCode>0%</c:formatCode>
                <c:ptCount val="11"/>
                <c:pt idx="0">
                  <c:v>0</c:v>
                </c:pt>
                <c:pt idx="1">
                  <c:v>5.0000000000000044E-2</c:v>
                </c:pt>
                <c:pt idx="2">
                  <c:v>9.9999999999999978E-2</c:v>
                </c:pt>
                <c:pt idx="3">
                  <c:v>0.15000000000000002</c:v>
                </c:pt>
                <c:pt idx="4">
                  <c:v>0.19999999999999996</c:v>
                </c:pt>
                <c:pt idx="5">
                  <c:v>0.25</c:v>
                </c:pt>
                <c:pt idx="6">
                  <c:v>0.30000000000000004</c:v>
                </c:pt>
                <c:pt idx="7">
                  <c:v>0.35</c:v>
                </c:pt>
                <c:pt idx="8">
                  <c:v>0.4</c:v>
                </c:pt>
                <c:pt idx="9">
                  <c:v>0.44999999999999996</c:v>
                </c:pt>
                <c:pt idx="10">
                  <c:v>0.5</c:v>
                </c:pt>
              </c:numCache>
            </c:numRef>
          </c:xVal>
          <c:yVal>
            <c:numRef>
              <c:f>Hoja1!$H$200:$H$210</c:f>
              <c:numCache>
                <c:formatCode>0</c:formatCode>
                <c:ptCount val="11"/>
                <c:pt idx="0">
                  <c:v>0</c:v>
                </c:pt>
                <c:pt idx="1">
                  <c:v>16.666666666666679</c:v>
                </c:pt>
                <c:pt idx="2">
                  <c:v>33.333333333333321</c:v>
                </c:pt>
                <c:pt idx="3">
                  <c:v>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2E20-421E-92D7-E45FF29FE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46990399"/>
        <c:axId val="1146982239"/>
      </c:scatterChart>
      <c:valAx>
        <c:axId val="1146990399"/>
        <c:scaling>
          <c:orientation val="minMax"/>
          <c:max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Baixa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146982239"/>
        <c:crosses val="autoZero"/>
        <c:crossBetween val="midCat"/>
      </c:valAx>
      <c:valAx>
        <c:axId val="1146982239"/>
        <c:scaling>
          <c:orientation val="minMax"/>
          <c:max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Puntuació econòmica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146990399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s-E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ES" b="1"/>
              <a:t>Gràfica valoració oferta econòmica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Hoja1!$F$41</c:f>
              <c:strCache>
                <c:ptCount val="1"/>
                <c:pt idx="0">
                  <c:v>B Max 50%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Hoja1!$E$42:$E$52</c:f>
              <c:numCache>
                <c:formatCode>0%</c:formatCode>
                <c:ptCount val="11"/>
                <c:pt idx="0">
                  <c:v>0</c:v>
                </c:pt>
                <c:pt idx="1">
                  <c:v>5.0000000000000044E-2</c:v>
                </c:pt>
                <c:pt idx="2">
                  <c:v>9.9999999999999978E-2</c:v>
                </c:pt>
                <c:pt idx="3">
                  <c:v>0.15000000000000002</c:v>
                </c:pt>
                <c:pt idx="4">
                  <c:v>0.19999999999999996</c:v>
                </c:pt>
                <c:pt idx="5">
                  <c:v>0.25</c:v>
                </c:pt>
                <c:pt idx="6">
                  <c:v>0.30000000000000004</c:v>
                </c:pt>
                <c:pt idx="7">
                  <c:v>0.35</c:v>
                </c:pt>
                <c:pt idx="8">
                  <c:v>0.4</c:v>
                </c:pt>
                <c:pt idx="9">
                  <c:v>0.44999999999999996</c:v>
                </c:pt>
                <c:pt idx="10">
                  <c:v>0.5</c:v>
                </c:pt>
              </c:numCache>
            </c:numRef>
          </c:xVal>
          <c:yVal>
            <c:numRef>
              <c:f>Hoja1!$F$42:$F$52</c:f>
              <c:numCache>
                <c:formatCode>General</c:formatCode>
                <c:ptCount val="11"/>
                <c:pt idx="0">
                  <c:v>15</c:v>
                </c:pt>
                <c:pt idx="1">
                  <c:v>16.5</c:v>
                </c:pt>
                <c:pt idx="2">
                  <c:v>18</c:v>
                </c:pt>
                <c:pt idx="3">
                  <c:v>19.5</c:v>
                </c:pt>
                <c:pt idx="4">
                  <c:v>21</c:v>
                </c:pt>
                <c:pt idx="5">
                  <c:v>22.5</c:v>
                </c:pt>
                <c:pt idx="6">
                  <c:v>24</c:v>
                </c:pt>
                <c:pt idx="7">
                  <c:v>25.5</c:v>
                </c:pt>
                <c:pt idx="8">
                  <c:v>27</c:v>
                </c:pt>
                <c:pt idx="9">
                  <c:v>28.5</c:v>
                </c:pt>
                <c:pt idx="10">
                  <c:v>30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DDF-4D04-8CA7-A7E250D26BDA}"/>
            </c:ext>
          </c:extLst>
        </c:ser>
        <c:ser>
          <c:idx val="1"/>
          <c:order val="1"/>
          <c:tx>
            <c:strRef>
              <c:f>Hoja1!$G$41</c:f>
              <c:strCache>
                <c:ptCount val="1"/>
                <c:pt idx="0">
                  <c:v>B Max 30%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Hoja1!$E$42:$E$52</c:f>
              <c:numCache>
                <c:formatCode>0%</c:formatCode>
                <c:ptCount val="11"/>
                <c:pt idx="0">
                  <c:v>0</c:v>
                </c:pt>
                <c:pt idx="1">
                  <c:v>5.0000000000000044E-2</c:v>
                </c:pt>
                <c:pt idx="2">
                  <c:v>9.9999999999999978E-2</c:v>
                </c:pt>
                <c:pt idx="3">
                  <c:v>0.15000000000000002</c:v>
                </c:pt>
                <c:pt idx="4">
                  <c:v>0.19999999999999996</c:v>
                </c:pt>
                <c:pt idx="5">
                  <c:v>0.25</c:v>
                </c:pt>
                <c:pt idx="6">
                  <c:v>0.30000000000000004</c:v>
                </c:pt>
                <c:pt idx="7">
                  <c:v>0.35</c:v>
                </c:pt>
                <c:pt idx="8">
                  <c:v>0.4</c:v>
                </c:pt>
                <c:pt idx="9">
                  <c:v>0.44999999999999996</c:v>
                </c:pt>
                <c:pt idx="10">
                  <c:v>0.5</c:v>
                </c:pt>
              </c:numCache>
            </c:numRef>
          </c:xVal>
          <c:yVal>
            <c:numRef>
              <c:f>Hoja1!$G$42:$G$52</c:f>
              <c:numCache>
                <c:formatCode>General</c:formatCode>
                <c:ptCount val="11"/>
                <c:pt idx="0">
                  <c:v>21</c:v>
                </c:pt>
                <c:pt idx="1">
                  <c:v>22.5</c:v>
                </c:pt>
                <c:pt idx="2">
                  <c:v>24</c:v>
                </c:pt>
                <c:pt idx="3">
                  <c:v>25.5</c:v>
                </c:pt>
                <c:pt idx="4">
                  <c:v>27</c:v>
                </c:pt>
                <c:pt idx="5">
                  <c:v>28.5</c:v>
                </c:pt>
                <c:pt idx="6">
                  <c:v>30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DDF-4D04-8CA7-A7E250D26BDA}"/>
            </c:ext>
          </c:extLst>
        </c:ser>
        <c:ser>
          <c:idx val="2"/>
          <c:order val="2"/>
          <c:tx>
            <c:strRef>
              <c:f>Hoja1!$H$41</c:f>
              <c:strCache>
                <c:ptCount val="1"/>
                <c:pt idx="0">
                  <c:v>B Max 15%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Hoja1!$E$42:$E$52</c:f>
              <c:numCache>
                <c:formatCode>0%</c:formatCode>
                <c:ptCount val="11"/>
                <c:pt idx="0">
                  <c:v>0</c:v>
                </c:pt>
                <c:pt idx="1">
                  <c:v>5.0000000000000044E-2</c:v>
                </c:pt>
                <c:pt idx="2">
                  <c:v>9.9999999999999978E-2</c:v>
                </c:pt>
                <c:pt idx="3">
                  <c:v>0.15000000000000002</c:v>
                </c:pt>
                <c:pt idx="4">
                  <c:v>0.19999999999999996</c:v>
                </c:pt>
                <c:pt idx="5">
                  <c:v>0.25</c:v>
                </c:pt>
                <c:pt idx="6">
                  <c:v>0.30000000000000004</c:v>
                </c:pt>
                <c:pt idx="7">
                  <c:v>0.35</c:v>
                </c:pt>
                <c:pt idx="8">
                  <c:v>0.4</c:v>
                </c:pt>
                <c:pt idx="9">
                  <c:v>0.44999999999999996</c:v>
                </c:pt>
                <c:pt idx="10">
                  <c:v>0.5</c:v>
                </c:pt>
              </c:numCache>
            </c:numRef>
          </c:xVal>
          <c:yVal>
            <c:numRef>
              <c:f>Hoja1!$H$42:$H$52</c:f>
              <c:numCache>
                <c:formatCode>General</c:formatCode>
                <c:ptCount val="11"/>
                <c:pt idx="0">
                  <c:v>25.5</c:v>
                </c:pt>
                <c:pt idx="1">
                  <c:v>27</c:v>
                </c:pt>
                <c:pt idx="2">
                  <c:v>28.5</c:v>
                </c:pt>
                <c:pt idx="3">
                  <c:v>30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BDDF-4D04-8CA7-A7E250D26B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9560143"/>
        <c:axId val="429553423"/>
      </c:scatterChart>
      <c:valAx>
        <c:axId val="429560143"/>
        <c:scaling>
          <c:orientation val="minMax"/>
          <c:max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Baixa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429553423"/>
        <c:crosses val="autoZero"/>
        <c:crossBetween val="midCat"/>
      </c:valAx>
      <c:valAx>
        <c:axId val="429553423"/>
        <c:scaling>
          <c:orientation val="minMax"/>
          <c:max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Puntuació econòmica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429560143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s-E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ES" b="1"/>
              <a:t>Gràfica valoració oferta econòmica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Hoja1!$F$236</c:f>
              <c:strCache>
                <c:ptCount val="1"/>
                <c:pt idx="0">
                  <c:v>B Max 50%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Hoja1!$E$237:$E$247</c:f>
              <c:numCache>
                <c:formatCode>0%</c:formatCode>
                <c:ptCount val="11"/>
                <c:pt idx="0">
                  <c:v>0</c:v>
                </c:pt>
                <c:pt idx="1">
                  <c:v>5.0000000000000044E-2</c:v>
                </c:pt>
                <c:pt idx="2">
                  <c:v>9.9999999999999978E-2</c:v>
                </c:pt>
                <c:pt idx="3">
                  <c:v>0.15000000000000002</c:v>
                </c:pt>
                <c:pt idx="4">
                  <c:v>0.19999999999999996</c:v>
                </c:pt>
                <c:pt idx="5">
                  <c:v>0.25</c:v>
                </c:pt>
                <c:pt idx="6">
                  <c:v>0.30000000000000004</c:v>
                </c:pt>
                <c:pt idx="7">
                  <c:v>0.35</c:v>
                </c:pt>
                <c:pt idx="8">
                  <c:v>0.4</c:v>
                </c:pt>
                <c:pt idx="9">
                  <c:v>0.44999999999999996</c:v>
                </c:pt>
                <c:pt idx="10">
                  <c:v>0.5</c:v>
                </c:pt>
              </c:numCache>
            </c:numRef>
          </c:xVal>
          <c:yVal>
            <c:numRef>
              <c:f>Hoja1!$F$237:$F$247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7E4-4C8B-8F3F-B34AFEF3763B}"/>
            </c:ext>
          </c:extLst>
        </c:ser>
        <c:ser>
          <c:idx val="1"/>
          <c:order val="1"/>
          <c:tx>
            <c:strRef>
              <c:f>Hoja1!$G$236</c:f>
              <c:strCache>
                <c:ptCount val="1"/>
                <c:pt idx="0">
                  <c:v>B Max 30%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Hoja1!$E$237:$E$247</c:f>
              <c:numCache>
                <c:formatCode>0%</c:formatCode>
                <c:ptCount val="11"/>
                <c:pt idx="0">
                  <c:v>0</c:v>
                </c:pt>
                <c:pt idx="1">
                  <c:v>5.0000000000000044E-2</c:v>
                </c:pt>
                <c:pt idx="2">
                  <c:v>9.9999999999999978E-2</c:v>
                </c:pt>
                <c:pt idx="3">
                  <c:v>0.15000000000000002</c:v>
                </c:pt>
                <c:pt idx="4">
                  <c:v>0.19999999999999996</c:v>
                </c:pt>
                <c:pt idx="5">
                  <c:v>0.25</c:v>
                </c:pt>
                <c:pt idx="6">
                  <c:v>0.30000000000000004</c:v>
                </c:pt>
                <c:pt idx="7">
                  <c:v>0.35</c:v>
                </c:pt>
                <c:pt idx="8">
                  <c:v>0.4</c:v>
                </c:pt>
                <c:pt idx="9">
                  <c:v>0.44999999999999996</c:v>
                </c:pt>
                <c:pt idx="10">
                  <c:v>0.5</c:v>
                </c:pt>
              </c:numCache>
            </c:numRef>
          </c:xVal>
          <c:yVal>
            <c:numRef>
              <c:f>Hoja1!$G$237:$G$247</c:f>
              <c:numCache>
                <c:formatCode>General</c:formatCode>
                <c:ptCount val="11"/>
                <c:pt idx="0">
                  <c:v>0</c:v>
                </c:pt>
                <c:pt idx="1">
                  <c:v>1.6666666666666665</c:v>
                </c:pt>
                <c:pt idx="2">
                  <c:v>3.333333333333333</c:v>
                </c:pt>
                <c:pt idx="3">
                  <c:v>5</c:v>
                </c:pt>
                <c:pt idx="4">
                  <c:v>6.6666666666666661</c:v>
                </c:pt>
                <c:pt idx="5">
                  <c:v>8.3333333333333339</c:v>
                </c:pt>
                <c:pt idx="6">
                  <c:v>10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7E4-4C8B-8F3F-B34AFEF3763B}"/>
            </c:ext>
          </c:extLst>
        </c:ser>
        <c:ser>
          <c:idx val="2"/>
          <c:order val="2"/>
          <c:tx>
            <c:strRef>
              <c:f>Hoja1!$H$236</c:f>
              <c:strCache>
                <c:ptCount val="1"/>
                <c:pt idx="0">
                  <c:v>B Max 15%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Hoja1!$E$237:$E$247</c:f>
              <c:numCache>
                <c:formatCode>0%</c:formatCode>
                <c:ptCount val="11"/>
                <c:pt idx="0">
                  <c:v>0</c:v>
                </c:pt>
                <c:pt idx="1">
                  <c:v>5.0000000000000044E-2</c:v>
                </c:pt>
                <c:pt idx="2">
                  <c:v>9.9999999999999978E-2</c:v>
                </c:pt>
                <c:pt idx="3">
                  <c:v>0.15000000000000002</c:v>
                </c:pt>
                <c:pt idx="4">
                  <c:v>0.19999999999999996</c:v>
                </c:pt>
                <c:pt idx="5">
                  <c:v>0.25</c:v>
                </c:pt>
                <c:pt idx="6">
                  <c:v>0.30000000000000004</c:v>
                </c:pt>
                <c:pt idx="7">
                  <c:v>0.35</c:v>
                </c:pt>
                <c:pt idx="8">
                  <c:v>0.4</c:v>
                </c:pt>
                <c:pt idx="9">
                  <c:v>0.44999999999999996</c:v>
                </c:pt>
                <c:pt idx="10">
                  <c:v>0.5</c:v>
                </c:pt>
              </c:numCache>
            </c:numRef>
          </c:xVal>
          <c:yVal>
            <c:numRef>
              <c:f>Hoja1!$H$237:$H$247</c:f>
              <c:numCache>
                <c:formatCode>General</c:formatCode>
                <c:ptCount val="11"/>
                <c:pt idx="0">
                  <c:v>0</c:v>
                </c:pt>
                <c:pt idx="1">
                  <c:v>3.333333333333333</c:v>
                </c:pt>
                <c:pt idx="2">
                  <c:v>6.6666666666666661</c:v>
                </c:pt>
                <c:pt idx="3">
                  <c:v>10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D7E4-4C8B-8F3F-B34AFEF376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26107311"/>
        <c:axId val="1626109711"/>
      </c:scatterChart>
      <c:valAx>
        <c:axId val="1626107311"/>
        <c:scaling>
          <c:orientation val="minMax"/>
          <c:max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Baixa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626109711"/>
        <c:crosses val="autoZero"/>
        <c:crossBetween val="midCat"/>
      </c:valAx>
      <c:valAx>
        <c:axId val="1626109711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Puntuació econòmica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626107311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s-E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ES" b="1"/>
              <a:t>Gràfica valoració oferta econòmica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Hoja1!$F$180</c:f>
              <c:strCache>
                <c:ptCount val="1"/>
                <c:pt idx="0">
                  <c:v>B Max 50%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Hoja1!$E$181:$E$191</c:f>
              <c:numCache>
                <c:formatCode>0%</c:formatCode>
                <c:ptCount val="11"/>
                <c:pt idx="0">
                  <c:v>0</c:v>
                </c:pt>
                <c:pt idx="1">
                  <c:v>5.0000000000000044E-2</c:v>
                </c:pt>
                <c:pt idx="2">
                  <c:v>9.9999999999999978E-2</c:v>
                </c:pt>
                <c:pt idx="3">
                  <c:v>0.15000000000000002</c:v>
                </c:pt>
                <c:pt idx="4">
                  <c:v>0.19999999999999996</c:v>
                </c:pt>
                <c:pt idx="5">
                  <c:v>0.25</c:v>
                </c:pt>
                <c:pt idx="6">
                  <c:v>0.30000000000000004</c:v>
                </c:pt>
                <c:pt idx="7">
                  <c:v>0.35</c:v>
                </c:pt>
                <c:pt idx="8">
                  <c:v>0.4</c:v>
                </c:pt>
                <c:pt idx="9">
                  <c:v>0.44999999999999996</c:v>
                </c:pt>
                <c:pt idx="10">
                  <c:v>0.5</c:v>
                </c:pt>
              </c:numCache>
            </c:numRef>
          </c:xVal>
          <c:yVal>
            <c:numRef>
              <c:f>Hoja1!$F$181:$F$191</c:f>
              <c:numCache>
                <c:formatCode>0</c:formatCode>
                <c:ptCount val="11"/>
                <c:pt idx="0">
                  <c:v>41.25</c:v>
                </c:pt>
                <c:pt idx="1">
                  <c:v>43.125</c:v>
                </c:pt>
                <c:pt idx="2">
                  <c:v>45</c:v>
                </c:pt>
                <c:pt idx="3">
                  <c:v>46.875</c:v>
                </c:pt>
                <c:pt idx="4">
                  <c:v>48.75</c:v>
                </c:pt>
                <c:pt idx="5">
                  <c:v>50.625</c:v>
                </c:pt>
                <c:pt idx="6">
                  <c:v>52.5</c:v>
                </c:pt>
                <c:pt idx="7">
                  <c:v>54.375</c:v>
                </c:pt>
                <c:pt idx="8">
                  <c:v>56.25</c:v>
                </c:pt>
                <c:pt idx="9">
                  <c:v>58.125</c:v>
                </c:pt>
                <c:pt idx="10">
                  <c:v>60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B88-463D-9240-15CBED8AC51B}"/>
            </c:ext>
          </c:extLst>
        </c:ser>
        <c:ser>
          <c:idx val="1"/>
          <c:order val="1"/>
          <c:tx>
            <c:strRef>
              <c:f>Hoja1!$G$180</c:f>
              <c:strCache>
                <c:ptCount val="1"/>
                <c:pt idx="0">
                  <c:v>B Max 30%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Hoja1!$E$181:$E$191</c:f>
              <c:numCache>
                <c:formatCode>0%</c:formatCode>
                <c:ptCount val="11"/>
                <c:pt idx="0">
                  <c:v>0</c:v>
                </c:pt>
                <c:pt idx="1">
                  <c:v>5.0000000000000044E-2</c:v>
                </c:pt>
                <c:pt idx="2">
                  <c:v>9.9999999999999978E-2</c:v>
                </c:pt>
                <c:pt idx="3">
                  <c:v>0.15000000000000002</c:v>
                </c:pt>
                <c:pt idx="4">
                  <c:v>0.19999999999999996</c:v>
                </c:pt>
                <c:pt idx="5">
                  <c:v>0.25</c:v>
                </c:pt>
                <c:pt idx="6">
                  <c:v>0.30000000000000004</c:v>
                </c:pt>
                <c:pt idx="7">
                  <c:v>0.35</c:v>
                </c:pt>
                <c:pt idx="8">
                  <c:v>0.4</c:v>
                </c:pt>
                <c:pt idx="9">
                  <c:v>0.44999999999999996</c:v>
                </c:pt>
                <c:pt idx="10">
                  <c:v>0.5</c:v>
                </c:pt>
              </c:numCache>
            </c:numRef>
          </c:xVal>
          <c:yVal>
            <c:numRef>
              <c:f>Hoja1!$G$181:$G$191</c:f>
              <c:numCache>
                <c:formatCode>0</c:formatCode>
                <c:ptCount val="11"/>
                <c:pt idx="0">
                  <c:v>48.75</c:v>
                </c:pt>
                <c:pt idx="1">
                  <c:v>50.625</c:v>
                </c:pt>
                <c:pt idx="2">
                  <c:v>52.5</c:v>
                </c:pt>
                <c:pt idx="3">
                  <c:v>54.375</c:v>
                </c:pt>
                <c:pt idx="4">
                  <c:v>56.25</c:v>
                </c:pt>
                <c:pt idx="5">
                  <c:v>58.125</c:v>
                </c:pt>
                <c:pt idx="6">
                  <c:v>60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B88-463D-9240-15CBED8AC51B}"/>
            </c:ext>
          </c:extLst>
        </c:ser>
        <c:ser>
          <c:idx val="2"/>
          <c:order val="2"/>
          <c:tx>
            <c:strRef>
              <c:f>Hoja1!$H$180</c:f>
              <c:strCache>
                <c:ptCount val="1"/>
                <c:pt idx="0">
                  <c:v>B Max 15%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Hoja1!$E$181:$E$191</c:f>
              <c:numCache>
                <c:formatCode>0%</c:formatCode>
                <c:ptCount val="11"/>
                <c:pt idx="0">
                  <c:v>0</c:v>
                </c:pt>
                <c:pt idx="1">
                  <c:v>5.0000000000000044E-2</c:v>
                </c:pt>
                <c:pt idx="2">
                  <c:v>9.9999999999999978E-2</c:v>
                </c:pt>
                <c:pt idx="3">
                  <c:v>0.15000000000000002</c:v>
                </c:pt>
                <c:pt idx="4">
                  <c:v>0.19999999999999996</c:v>
                </c:pt>
                <c:pt idx="5">
                  <c:v>0.25</c:v>
                </c:pt>
                <c:pt idx="6">
                  <c:v>0.30000000000000004</c:v>
                </c:pt>
                <c:pt idx="7">
                  <c:v>0.35</c:v>
                </c:pt>
                <c:pt idx="8">
                  <c:v>0.4</c:v>
                </c:pt>
                <c:pt idx="9">
                  <c:v>0.44999999999999996</c:v>
                </c:pt>
                <c:pt idx="10">
                  <c:v>0.5</c:v>
                </c:pt>
              </c:numCache>
            </c:numRef>
          </c:xVal>
          <c:yVal>
            <c:numRef>
              <c:f>Hoja1!$H$181:$H$191</c:f>
              <c:numCache>
                <c:formatCode>0</c:formatCode>
                <c:ptCount val="11"/>
                <c:pt idx="0">
                  <c:v>54.375</c:v>
                </c:pt>
                <c:pt idx="1">
                  <c:v>56.25</c:v>
                </c:pt>
                <c:pt idx="2">
                  <c:v>58.125</c:v>
                </c:pt>
                <c:pt idx="3">
                  <c:v>60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CB88-463D-9240-15CBED8AC5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08388911"/>
        <c:axId val="1908384591"/>
      </c:scatterChart>
      <c:valAx>
        <c:axId val="1908388911"/>
        <c:scaling>
          <c:orientation val="minMax"/>
          <c:max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Baixa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908384591"/>
        <c:crosses val="autoZero"/>
        <c:crossBetween val="midCat"/>
      </c:valAx>
      <c:valAx>
        <c:axId val="1908384591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Puntuació econòmica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908388911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s-E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ES" b="1"/>
              <a:t>Gràfica valoració oferta econòmica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Hoja1!$F$258</c:f>
              <c:strCache>
                <c:ptCount val="1"/>
                <c:pt idx="0">
                  <c:v>B Max 50%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Hoja1!$E$259:$E$273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Hoja1!$F$259:$F$273</c:f>
              <c:numCache>
                <c:formatCode>General</c:formatCode>
                <c:ptCount val="15"/>
                <c:pt idx="0">
                  <c:v>30</c:v>
                </c:pt>
                <c:pt idx="1">
                  <c:v>30.769230769230766</c:v>
                </c:pt>
                <c:pt idx="2">
                  <c:v>31.578947368421051</c:v>
                </c:pt>
                <c:pt idx="3">
                  <c:v>32.432432432432435</c:v>
                </c:pt>
                <c:pt idx="4">
                  <c:v>33.333333333333336</c:v>
                </c:pt>
                <c:pt idx="5">
                  <c:v>34.285714285714285</c:v>
                </c:pt>
                <c:pt idx="6">
                  <c:v>35.294117647058826</c:v>
                </c:pt>
                <c:pt idx="7">
                  <c:v>36.363636363636367</c:v>
                </c:pt>
                <c:pt idx="8">
                  <c:v>37.5</c:v>
                </c:pt>
                <c:pt idx="9">
                  <c:v>40</c:v>
                </c:pt>
                <c:pt idx="10">
                  <c:v>42.857142857142861</c:v>
                </c:pt>
                <c:pt idx="11">
                  <c:v>46.153846153846153</c:v>
                </c:pt>
                <c:pt idx="12">
                  <c:v>50</c:v>
                </c:pt>
                <c:pt idx="13">
                  <c:v>54.545454545454547</c:v>
                </c:pt>
                <c:pt idx="14">
                  <c:v>60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8708-4916-B22C-00529B8348AD}"/>
            </c:ext>
          </c:extLst>
        </c:ser>
        <c:ser>
          <c:idx val="1"/>
          <c:order val="1"/>
          <c:tx>
            <c:strRef>
              <c:f>Hoja1!$G$258</c:f>
              <c:strCache>
                <c:ptCount val="1"/>
                <c:pt idx="0">
                  <c:v>B Max 30%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Hoja1!$E$259:$E$273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Hoja1!$G$259:$G$273</c:f>
              <c:numCache>
                <c:formatCode>General</c:formatCode>
                <c:ptCount val="15"/>
                <c:pt idx="0">
                  <c:v>42</c:v>
                </c:pt>
                <c:pt idx="1">
                  <c:v>43.07692307692308</c:v>
                </c:pt>
                <c:pt idx="2">
                  <c:v>44.210526315789473</c:v>
                </c:pt>
                <c:pt idx="3">
                  <c:v>45.405405405405411</c:v>
                </c:pt>
                <c:pt idx="4">
                  <c:v>46.666666666666664</c:v>
                </c:pt>
                <c:pt idx="5">
                  <c:v>48</c:v>
                </c:pt>
                <c:pt idx="6">
                  <c:v>49.411764705882348</c:v>
                </c:pt>
                <c:pt idx="7">
                  <c:v>50.909090909090914</c:v>
                </c:pt>
                <c:pt idx="8">
                  <c:v>52.5</c:v>
                </c:pt>
                <c:pt idx="9">
                  <c:v>56</c:v>
                </c:pt>
                <c:pt idx="10">
                  <c:v>60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708-4916-B22C-00529B8348AD}"/>
            </c:ext>
          </c:extLst>
        </c:ser>
        <c:ser>
          <c:idx val="2"/>
          <c:order val="2"/>
          <c:tx>
            <c:strRef>
              <c:f>Hoja1!$H$258</c:f>
              <c:strCache>
                <c:ptCount val="1"/>
                <c:pt idx="0">
                  <c:v>B Max 15%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Hoja1!$E$259:$E$273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Hoja1!$H$259:$H$273</c:f>
              <c:numCache>
                <c:formatCode>General</c:formatCode>
                <c:ptCount val="15"/>
                <c:pt idx="0">
                  <c:v>51</c:v>
                </c:pt>
                <c:pt idx="1">
                  <c:v>52.307692307692307</c:v>
                </c:pt>
                <c:pt idx="2">
                  <c:v>53.684210526315788</c:v>
                </c:pt>
                <c:pt idx="3">
                  <c:v>55.135135135135137</c:v>
                </c:pt>
                <c:pt idx="4">
                  <c:v>56.666666666666664</c:v>
                </c:pt>
                <c:pt idx="5">
                  <c:v>58.285714285714285</c:v>
                </c:pt>
                <c:pt idx="6">
                  <c:v>60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8708-4916-B22C-00529B8348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47006719"/>
        <c:axId val="1146991839"/>
      </c:scatterChart>
      <c:valAx>
        <c:axId val="1147006719"/>
        <c:scaling>
          <c:orientation val="minMax"/>
          <c:max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Baixa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146991839"/>
        <c:crosses val="autoZero"/>
        <c:crossBetween val="midCat"/>
      </c:valAx>
      <c:valAx>
        <c:axId val="1146991839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Puntuació econòmica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147006719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s-E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s-ES"/>
              <a:t>Gràfica valoració oferta econòmica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Hoja1!$F$317</c:f>
              <c:strCache>
                <c:ptCount val="1"/>
                <c:pt idx="0">
                  <c:v>B Max 50%</c:v>
                </c:pt>
              </c:strCache>
            </c:strRef>
          </c:tx>
          <c:spPr>
            <a:ln w="38100"/>
          </c:spPr>
          <c:marker>
            <c:symbol val="none"/>
          </c:marker>
          <c:xVal>
            <c:numRef>
              <c:f>Hoja1!$E$381:$E$395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Hoja1!$F$381:$F$395</c:f>
              <c:numCache>
                <c:formatCode>0</c:formatCode>
                <c:ptCount val="15"/>
                <c:pt idx="0">
                  <c:v>25</c:v>
                </c:pt>
                <c:pt idx="1">
                  <c:v>27.437500000000014</c:v>
                </c:pt>
                <c:pt idx="2">
                  <c:v>29.75</c:v>
                </c:pt>
                <c:pt idx="3">
                  <c:v>31.937499999999996</c:v>
                </c:pt>
                <c:pt idx="4">
                  <c:v>33.999999999999986</c:v>
                </c:pt>
                <c:pt idx="5">
                  <c:v>35.9375</c:v>
                </c:pt>
                <c:pt idx="6">
                  <c:v>37.750000000000014</c:v>
                </c:pt>
                <c:pt idx="7">
                  <c:v>39.4375</c:v>
                </c:pt>
                <c:pt idx="8">
                  <c:v>40.999999999999993</c:v>
                </c:pt>
                <c:pt idx="9">
                  <c:v>43.75</c:v>
                </c:pt>
                <c:pt idx="10">
                  <c:v>46</c:v>
                </c:pt>
                <c:pt idx="11">
                  <c:v>47.75</c:v>
                </c:pt>
                <c:pt idx="12">
                  <c:v>49</c:v>
                </c:pt>
                <c:pt idx="13">
                  <c:v>49.75</c:v>
                </c:pt>
                <c:pt idx="14">
                  <c:v>50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3B1-46F7-8504-5398BC1F61F7}"/>
            </c:ext>
          </c:extLst>
        </c:ser>
        <c:ser>
          <c:idx val="1"/>
          <c:order val="1"/>
          <c:tx>
            <c:strRef>
              <c:f>Hoja1!$G$317</c:f>
              <c:strCache>
                <c:ptCount val="1"/>
                <c:pt idx="0">
                  <c:v>B Max 30%</c:v>
                </c:pt>
              </c:strCache>
            </c:strRef>
          </c:tx>
          <c:spPr>
            <a:ln w="38100"/>
          </c:spPr>
          <c:marker>
            <c:symbol val="none"/>
          </c:marker>
          <c:xVal>
            <c:numRef>
              <c:f>Hoja1!$E$381:$E$395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Hoja1!$G$381:$G$395</c:f>
              <c:numCache>
                <c:formatCode>0</c:formatCode>
                <c:ptCount val="15"/>
                <c:pt idx="0">
                  <c:v>25</c:v>
                </c:pt>
                <c:pt idx="1">
                  <c:v>28.993055555555557</c:v>
                </c:pt>
                <c:pt idx="2">
                  <c:v>32.638888888888893</c:v>
                </c:pt>
                <c:pt idx="3">
                  <c:v>35.937499999999986</c:v>
                </c:pt>
                <c:pt idx="4">
                  <c:v>38.888888888888893</c:v>
                </c:pt>
                <c:pt idx="5">
                  <c:v>41.49305555555555</c:v>
                </c:pt>
                <c:pt idx="6">
                  <c:v>43.75</c:v>
                </c:pt>
                <c:pt idx="7">
                  <c:v>45.659722222222229</c:v>
                </c:pt>
                <c:pt idx="8">
                  <c:v>47.222222222222221</c:v>
                </c:pt>
                <c:pt idx="9">
                  <c:v>49.305555555555557</c:v>
                </c:pt>
                <c:pt idx="10">
                  <c:v>50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A3B1-46F7-8504-5398BC1F61F7}"/>
            </c:ext>
          </c:extLst>
        </c:ser>
        <c:ser>
          <c:idx val="2"/>
          <c:order val="2"/>
          <c:tx>
            <c:strRef>
              <c:f>Hoja1!$H$317</c:f>
              <c:strCache>
                <c:ptCount val="1"/>
                <c:pt idx="0">
                  <c:v>B Max 15%</c:v>
                </c:pt>
              </c:strCache>
            </c:strRef>
          </c:tx>
          <c:spPr>
            <a:ln w="38100"/>
          </c:spPr>
          <c:marker>
            <c:symbol val="none"/>
          </c:marker>
          <c:xVal>
            <c:numRef>
              <c:f>Hoja1!$E$381:$E$395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Hoja1!$H$381:$H$395</c:f>
              <c:numCache>
                <c:formatCode>0</c:formatCode>
                <c:ptCount val="15"/>
                <c:pt idx="0">
                  <c:v>25</c:v>
                </c:pt>
                <c:pt idx="1">
                  <c:v>32.638888888888893</c:v>
                </c:pt>
                <c:pt idx="2">
                  <c:v>38.888888888888893</c:v>
                </c:pt>
                <c:pt idx="3">
                  <c:v>43.749999999999986</c:v>
                </c:pt>
                <c:pt idx="4">
                  <c:v>47.222222222222221</c:v>
                </c:pt>
                <c:pt idx="5">
                  <c:v>49.305555555555557</c:v>
                </c:pt>
                <c:pt idx="6">
                  <c:v>50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A3B1-46F7-8504-5398BC1F61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69263375"/>
        <c:axId val="1269260495"/>
      </c:scatterChart>
      <c:valAx>
        <c:axId val="1269263375"/>
        <c:scaling>
          <c:orientation val="minMax"/>
          <c:max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vert="horz"/>
              <a:lstStyle/>
              <a:p>
                <a:pPr>
                  <a:defRPr b="0"/>
                </a:pPr>
                <a:r>
                  <a:rPr lang="es-ES" b="0"/>
                  <a:t>Baixa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s-ES"/>
          </a:p>
        </c:txPr>
        <c:crossAx val="1269260495"/>
        <c:crosses val="autoZero"/>
        <c:crossBetween val="midCat"/>
      </c:valAx>
      <c:valAx>
        <c:axId val="1269260495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s-ES" b="0"/>
                  <a:t>Puntuació econòmica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s-ES"/>
          </a:p>
        </c:txPr>
        <c:crossAx val="1269263375"/>
        <c:crosses val="autoZero"/>
        <c:crossBetween val="midCat"/>
        <c:majorUnit val="10"/>
        <c:minorUnit val="2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ES" b="1"/>
              <a:t>Gràfica valoració oferta econòmica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Hoja1!$F$162</c:f>
              <c:strCache>
                <c:ptCount val="1"/>
                <c:pt idx="0">
                  <c:v>B Max 50%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Hoja1!$E$163:$E$177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Hoja1!$F$163:$F$177</c:f>
              <c:numCache>
                <c:formatCode>0</c:formatCode>
                <c:ptCount val="15"/>
                <c:pt idx="0">
                  <c:v>17.5</c:v>
                </c:pt>
                <c:pt idx="1">
                  <c:v>18.375</c:v>
                </c:pt>
                <c:pt idx="2">
                  <c:v>19.25</c:v>
                </c:pt>
                <c:pt idx="3">
                  <c:v>20.125</c:v>
                </c:pt>
                <c:pt idx="4">
                  <c:v>21</c:v>
                </c:pt>
                <c:pt idx="5">
                  <c:v>21.875</c:v>
                </c:pt>
                <c:pt idx="6">
                  <c:v>22.75</c:v>
                </c:pt>
                <c:pt idx="7">
                  <c:v>23.625</c:v>
                </c:pt>
                <c:pt idx="8">
                  <c:v>24.5</c:v>
                </c:pt>
                <c:pt idx="9">
                  <c:v>26.25</c:v>
                </c:pt>
                <c:pt idx="10">
                  <c:v>28</c:v>
                </c:pt>
                <c:pt idx="11">
                  <c:v>29.75</c:v>
                </c:pt>
                <c:pt idx="12">
                  <c:v>31.5</c:v>
                </c:pt>
                <c:pt idx="13">
                  <c:v>33.25</c:v>
                </c:pt>
                <c:pt idx="14">
                  <c:v>35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590-42EC-B893-1284380233D6}"/>
            </c:ext>
          </c:extLst>
        </c:ser>
        <c:ser>
          <c:idx val="1"/>
          <c:order val="1"/>
          <c:tx>
            <c:strRef>
              <c:f>Hoja1!$G$162</c:f>
              <c:strCache>
                <c:ptCount val="1"/>
                <c:pt idx="0">
                  <c:v>B Max 30%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Hoja1!$E$163:$E$177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Hoja1!$G$163:$G$177</c:f>
              <c:numCache>
                <c:formatCode>0</c:formatCode>
                <c:ptCount val="15"/>
                <c:pt idx="0">
                  <c:v>24.5</c:v>
                </c:pt>
                <c:pt idx="1">
                  <c:v>25.375</c:v>
                </c:pt>
                <c:pt idx="2">
                  <c:v>26.25</c:v>
                </c:pt>
                <c:pt idx="3">
                  <c:v>27.125</c:v>
                </c:pt>
                <c:pt idx="4">
                  <c:v>28</c:v>
                </c:pt>
                <c:pt idx="5">
                  <c:v>28.875</c:v>
                </c:pt>
                <c:pt idx="6">
                  <c:v>29.75</c:v>
                </c:pt>
                <c:pt idx="7">
                  <c:v>30.625</c:v>
                </c:pt>
                <c:pt idx="8">
                  <c:v>31.5</c:v>
                </c:pt>
                <c:pt idx="9">
                  <c:v>33.25</c:v>
                </c:pt>
                <c:pt idx="10">
                  <c:v>35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590-42EC-B893-1284380233D6}"/>
            </c:ext>
          </c:extLst>
        </c:ser>
        <c:ser>
          <c:idx val="2"/>
          <c:order val="2"/>
          <c:tx>
            <c:strRef>
              <c:f>Hoja1!$H$162</c:f>
              <c:strCache>
                <c:ptCount val="1"/>
                <c:pt idx="0">
                  <c:v>B Max 15%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Hoja1!$E$163:$E$177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Hoja1!$H$163:$H$177</c:f>
              <c:numCache>
                <c:formatCode>0</c:formatCode>
                <c:ptCount val="15"/>
                <c:pt idx="0">
                  <c:v>29.75</c:v>
                </c:pt>
                <c:pt idx="1">
                  <c:v>30.625</c:v>
                </c:pt>
                <c:pt idx="2">
                  <c:v>31.5</c:v>
                </c:pt>
                <c:pt idx="3">
                  <c:v>32.375</c:v>
                </c:pt>
                <c:pt idx="4">
                  <c:v>33.25</c:v>
                </c:pt>
                <c:pt idx="5">
                  <c:v>34.125</c:v>
                </c:pt>
                <c:pt idx="6">
                  <c:v>35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D590-42EC-B893-1284380233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6472063"/>
        <c:axId val="166473023"/>
      </c:scatterChart>
      <c:valAx>
        <c:axId val="166472063"/>
        <c:scaling>
          <c:orientation val="minMax"/>
          <c:max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Baixa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66473023"/>
        <c:crosses val="autoZero"/>
        <c:crossBetween val="midCat"/>
      </c:valAx>
      <c:valAx>
        <c:axId val="166473023"/>
        <c:scaling>
          <c:orientation val="minMax"/>
          <c:max val="3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Puntuació econòmica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66472063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s-E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ES" b="1"/>
              <a:t>Gràfica valoració oferta econòmica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Hoja1!$F$94</c:f>
              <c:strCache>
                <c:ptCount val="1"/>
                <c:pt idx="0">
                  <c:v>B Max 50%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Hoja1!$E$95:$E$109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Hoja1!$F$95:$F$109</c:f>
              <c:numCache>
                <c:formatCode>0</c:formatCode>
                <c:ptCount val="15"/>
                <c:pt idx="0">
                  <c:v>0</c:v>
                </c:pt>
                <c:pt idx="1">
                  <c:v>4</c:v>
                </c:pt>
                <c:pt idx="2">
                  <c:v>8</c:v>
                </c:pt>
                <c:pt idx="3">
                  <c:v>12</c:v>
                </c:pt>
                <c:pt idx="4">
                  <c:v>16</c:v>
                </c:pt>
                <c:pt idx="5">
                  <c:v>20</c:v>
                </c:pt>
                <c:pt idx="6">
                  <c:v>24</c:v>
                </c:pt>
                <c:pt idx="7">
                  <c:v>28</c:v>
                </c:pt>
                <c:pt idx="8">
                  <c:v>32</c:v>
                </c:pt>
                <c:pt idx="9">
                  <c:v>40</c:v>
                </c:pt>
                <c:pt idx="10">
                  <c:v>48</c:v>
                </c:pt>
                <c:pt idx="11">
                  <c:v>56</c:v>
                </c:pt>
                <c:pt idx="12">
                  <c:v>64</c:v>
                </c:pt>
                <c:pt idx="13">
                  <c:v>72</c:v>
                </c:pt>
                <c:pt idx="14">
                  <c:v>80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0D8-48D2-96E6-9648E093C435}"/>
            </c:ext>
          </c:extLst>
        </c:ser>
        <c:ser>
          <c:idx val="1"/>
          <c:order val="1"/>
          <c:tx>
            <c:strRef>
              <c:f>Hoja1!$G$94</c:f>
              <c:strCache>
                <c:ptCount val="1"/>
                <c:pt idx="0">
                  <c:v>B Max 30%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Hoja1!$E$95:$E$109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Hoja1!$G$95:$G$109</c:f>
              <c:numCache>
                <c:formatCode>0</c:formatCode>
                <c:ptCount val="15"/>
                <c:pt idx="0">
                  <c:v>0</c:v>
                </c:pt>
                <c:pt idx="1">
                  <c:v>6.666666666666667</c:v>
                </c:pt>
                <c:pt idx="2">
                  <c:v>13.333333333333334</c:v>
                </c:pt>
                <c:pt idx="3">
                  <c:v>20</c:v>
                </c:pt>
                <c:pt idx="4">
                  <c:v>26.666666666666668</c:v>
                </c:pt>
                <c:pt idx="5">
                  <c:v>33.333333333333336</c:v>
                </c:pt>
                <c:pt idx="6">
                  <c:v>40</c:v>
                </c:pt>
                <c:pt idx="7">
                  <c:v>46.666666666666664</c:v>
                </c:pt>
                <c:pt idx="8">
                  <c:v>53.333333333333336</c:v>
                </c:pt>
                <c:pt idx="9">
                  <c:v>66.666666666666671</c:v>
                </c:pt>
                <c:pt idx="10">
                  <c:v>80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0D8-48D2-96E6-9648E093C435}"/>
            </c:ext>
          </c:extLst>
        </c:ser>
        <c:ser>
          <c:idx val="2"/>
          <c:order val="2"/>
          <c:tx>
            <c:strRef>
              <c:f>Hoja1!$H$94</c:f>
              <c:strCache>
                <c:ptCount val="1"/>
                <c:pt idx="0">
                  <c:v>B Max 15%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Hoja1!$E$95:$E$109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Hoja1!$H$95:$H$109</c:f>
              <c:numCache>
                <c:formatCode>0</c:formatCode>
                <c:ptCount val="15"/>
                <c:pt idx="0">
                  <c:v>0</c:v>
                </c:pt>
                <c:pt idx="1">
                  <c:v>13.333333333333334</c:v>
                </c:pt>
                <c:pt idx="2">
                  <c:v>26.666666666666668</c:v>
                </c:pt>
                <c:pt idx="3">
                  <c:v>40</c:v>
                </c:pt>
                <c:pt idx="4">
                  <c:v>53.333333333333336</c:v>
                </c:pt>
                <c:pt idx="5">
                  <c:v>66.666666666666671</c:v>
                </c:pt>
                <c:pt idx="6">
                  <c:v>80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F0D8-48D2-96E6-9648E093C4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6461503"/>
        <c:axId val="166460063"/>
      </c:scatterChart>
      <c:valAx>
        <c:axId val="166461503"/>
        <c:scaling>
          <c:orientation val="minMax"/>
          <c:max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Baixa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66460063"/>
        <c:crosses val="autoZero"/>
        <c:crossBetween val="midCat"/>
      </c:valAx>
      <c:valAx>
        <c:axId val="166460063"/>
        <c:scaling>
          <c:orientation val="minMax"/>
          <c:max val="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Puntuació econòmica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66461503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s-E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s-ES"/>
              <a:t>Gràfica valoració oferta econòmica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Hoja1!$F$317</c:f>
              <c:strCache>
                <c:ptCount val="1"/>
                <c:pt idx="0">
                  <c:v>B Max 50%</c:v>
                </c:pt>
              </c:strCache>
            </c:strRef>
          </c:tx>
          <c:spPr>
            <a:ln w="38100"/>
          </c:spPr>
          <c:marker>
            <c:symbol val="none"/>
          </c:marker>
          <c:xVal>
            <c:numRef>
              <c:f>Hoja1!$E$318:$E$332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Hoja1!$F$318:$F$332</c:f>
              <c:numCache>
                <c:formatCode>General</c:formatCode>
                <c:ptCount val="15"/>
                <c:pt idx="0">
                  <c:v>0</c:v>
                </c:pt>
                <c:pt idx="1">
                  <c:v>3.7500000000000036</c:v>
                </c:pt>
                <c:pt idx="2">
                  <c:v>7.5000000000000071</c:v>
                </c:pt>
                <c:pt idx="3">
                  <c:v>11.249999999999993</c:v>
                </c:pt>
                <c:pt idx="4">
                  <c:v>14.999999999999996</c:v>
                </c:pt>
                <c:pt idx="5">
                  <c:v>18.75</c:v>
                </c:pt>
                <c:pt idx="6">
                  <c:v>22.500000000000004</c:v>
                </c:pt>
                <c:pt idx="7">
                  <c:v>26.250000000000007</c:v>
                </c:pt>
                <c:pt idx="8">
                  <c:v>29.999999999999993</c:v>
                </c:pt>
                <c:pt idx="9">
                  <c:v>37.5</c:v>
                </c:pt>
                <c:pt idx="10">
                  <c:v>45.000000000000007</c:v>
                </c:pt>
                <c:pt idx="11">
                  <c:v>52.5</c:v>
                </c:pt>
                <c:pt idx="12">
                  <c:v>60</c:v>
                </c:pt>
                <c:pt idx="13">
                  <c:v>67.5</c:v>
                </c:pt>
                <c:pt idx="14">
                  <c:v>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6AB-4513-898B-1ED9194994D4}"/>
            </c:ext>
          </c:extLst>
        </c:ser>
        <c:ser>
          <c:idx val="1"/>
          <c:order val="1"/>
          <c:tx>
            <c:strRef>
              <c:f>Hoja1!$G$317</c:f>
              <c:strCache>
                <c:ptCount val="1"/>
                <c:pt idx="0">
                  <c:v>B Max 30%</c:v>
                </c:pt>
              </c:strCache>
            </c:strRef>
          </c:tx>
          <c:spPr>
            <a:ln w="38100"/>
          </c:spPr>
          <c:marker>
            <c:symbol val="none"/>
          </c:marker>
          <c:xVal>
            <c:numRef>
              <c:f>Hoja1!$E$318:$E$332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Hoja1!$G$318:$G$332</c:f>
              <c:numCache>
                <c:formatCode>General</c:formatCode>
                <c:ptCount val="15"/>
                <c:pt idx="0">
                  <c:v>0</c:v>
                </c:pt>
                <c:pt idx="1">
                  <c:v>9.3750000000000107</c:v>
                </c:pt>
                <c:pt idx="2">
                  <c:v>18.750000000000021</c:v>
                </c:pt>
                <c:pt idx="3">
                  <c:v>28.124999999999986</c:v>
                </c:pt>
                <c:pt idx="4">
                  <c:v>37.5</c:v>
                </c:pt>
                <c:pt idx="5">
                  <c:v>46.875000000000007</c:v>
                </c:pt>
                <c:pt idx="6">
                  <c:v>56.250000000000028</c:v>
                </c:pt>
                <c:pt idx="7">
                  <c:v>65.625000000000028</c:v>
                </c:pt>
                <c:pt idx="8">
                  <c:v>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6AB-4513-898B-1ED9194994D4}"/>
            </c:ext>
          </c:extLst>
        </c:ser>
        <c:ser>
          <c:idx val="2"/>
          <c:order val="2"/>
          <c:tx>
            <c:strRef>
              <c:f>Hoja1!$H$317</c:f>
              <c:strCache>
                <c:ptCount val="1"/>
                <c:pt idx="0">
                  <c:v>B Max 15%</c:v>
                </c:pt>
              </c:strCache>
            </c:strRef>
          </c:tx>
          <c:spPr>
            <a:ln w="38100"/>
          </c:spPr>
          <c:marker>
            <c:symbol val="none"/>
          </c:marker>
          <c:xVal>
            <c:numRef>
              <c:f>Hoja1!$E$318:$E$332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Hoja1!$H$318:$H$332</c:f>
              <c:numCache>
                <c:formatCode>General</c:formatCode>
                <c:ptCount val="15"/>
                <c:pt idx="0">
                  <c:v>0</c:v>
                </c:pt>
                <c:pt idx="1">
                  <c:v>18.750000000000021</c:v>
                </c:pt>
                <c:pt idx="2">
                  <c:v>37.500000000000043</c:v>
                </c:pt>
                <c:pt idx="3">
                  <c:v>56.249999999999972</c:v>
                </c:pt>
                <c:pt idx="4">
                  <c:v>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86AB-4513-898B-1ED9194994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69263375"/>
        <c:axId val="1269260495"/>
      </c:scatterChart>
      <c:valAx>
        <c:axId val="1269263375"/>
        <c:scaling>
          <c:orientation val="minMax"/>
          <c:max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vert="horz"/>
              <a:lstStyle/>
              <a:p>
                <a:pPr>
                  <a:defRPr b="0"/>
                </a:pPr>
                <a:r>
                  <a:rPr lang="es-ES" b="0"/>
                  <a:t>Baixa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s-ES"/>
          </a:p>
        </c:txPr>
        <c:crossAx val="1269260495"/>
        <c:crosses val="autoZero"/>
        <c:crossBetween val="midCat"/>
      </c:valAx>
      <c:valAx>
        <c:axId val="1269260495"/>
        <c:scaling>
          <c:orientation val="minMax"/>
          <c:max val="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s-ES" b="0"/>
                  <a:t>Puntuació econòmica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s-ES"/>
          </a:p>
        </c:txPr>
        <c:crossAx val="1269263375"/>
        <c:crosses val="autoZero"/>
        <c:crossBetween val="midCat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ES" b="1"/>
              <a:t>Gràfica valoració oferta econòmica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Hoja1!$F$115</c:f>
              <c:strCache>
                <c:ptCount val="1"/>
                <c:pt idx="0">
                  <c:v>B Max 50%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Hoja1!$E$116:$E$130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Hoja1!$F$116:$F$130</c:f>
              <c:numCache>
                <c:formatCode>0</c:formatCode>
                <c:ptCount val="15"/>
                <c:pt idx="0">
                  <c:v>50</c:v>
                </c:pt>
                <c:pt idx="1">
                  <c:v>52.5</c:v>
                </c:pt>
                <c:pt idx="2">
                  <c:v>55.000000000000007</c:v>
                </c:pt>
                <c:pt idx="3">
                  <c:v>57.499999999999993</c:v>
                </c:pt>
                <c:pt idx="4">
                  <c:v>60</c:v>
                </c:pt>
                <c:pt idx="5">
                  <c:v>62.5</c:v>
                </c:pt>
                <c:pt idx="6">
                  <c:v>65</c:v>
                </c:pt>
                <c:pt idx="7">
                  <c:v>67.5</c:v>
                </c:pt>
                <c:pt idx="8">
                  <c:v>70</c:v>
                </c:pt>
                <c:pt idx="9">
                  <c:v>75</c:v>
                </c:pt>
                <c:pt idx="10">
                  <c:v>80</c:v>
                </c:pt>
                <c:pt idx="11">
                  <c:v>85</c:v>
                </c:pt>
                <c:pt idx="12">
                  <c:v>90</c:v>
                </c:pt>
                <c:pt idx="13">
                  <c:v>95</c:v>
                </c:pt>
                <c:pt idx="14">
                  <c:v>100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E9A-4C23-B10F-95DEE22AE06B}"/>
            </c:ext>
          </c:extLst>
        </c:ser>
        <c:ser>
          <c:idx val="1"/>
          <c:order val="1"/>
          <c:tx>
            <c:strRef>
              <c:f>Hoja1!$G$115</c:f>
              <c:strCache>
                <c:ptCount val="1"/>
                <c:pt idx="0">
                  <c:v>B Max 30%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Hoja1!$E$116:$E$130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Hoja1!$G$116:$G$130</c:f>
              <c:numCache>
                <c:formatCode>0</c:formatCode>
                <c:ptCount val="15"/>
                <c:pt idx="0">
                  <c:v>50</c:v>
                </c:pt>
                <c:pt idx="1">
                  <c:v>54.166666666666671</c:v>
                </c:pt>
                <c:pt idx="2">
                  <c:v>58.333333333333343</c:v>
                </c:pt>
                <c:pt idx="3">
                  <c:v>62.499999999999993</c:v>
                </c:pt>
                <c:pt idx="4">
                  <c:v>66.666666666666657</c:v>
                </c:pt>
                <c:pt idx="5">
                  <c:v>70.833333333333329</c:v>
                </c:pt>
                <c:pt idx="6">
                  <c:v>75</c:v>
                </c:pt>
                <c:pt idx="7">
                  <c:v>79.166666666666671</c:v>
                </c:pt>
                <c:pt idx="8">
                  <c:v>83.333333333333314</c:v>
                </c:pt>
                <c:pt idx="9">
                  <c:v>91.666666666666657</c:v>
                </c:pt>
                <c:pt idx="10">
                  <c:v>100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E9A-4C23-B10F-95DEE22AE06B}"/>
            </c:ext>
          </c:extLst>
        </c:ser>
        <c:ser>
          <c:idx val="2"/>
          <c:order val="2"/>
          <c:tx>
            <c:strRef>
              <c:f>Hoja1!$H$115</c:f>
              <c:strCache>
                <c:ptCount val="1"/>
                <c:pt idx="0">
                  <c:v>B Max 15%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Hoja1!$E$116:$E$130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Hoja1!$H$116:$H$130</c:f>
              <c:numCache>
                <c:formatCode>0</c:formatCode>
                <c:ptCount val="15"/>
                <c:pt idx="0">
                  <c:v>50</c:v>
                </c:pt>
                <c:pt idx="1">
                  <c:v>58.333333333333343</c:v>
                </c:pt>
                <c:pt idx="2">
                  <c:v>66.666666666666686</c:v>
                </c:pt>
                <c:pt idx="3">
                  <c:v>74.999999999999986</c:v>
                </c:pt>
                <c:pt idx="4">
                  <c:v>83.333333333333314</c:v>
                </c:pt>
                <c:pt idx="5">
                  <c:v>91.666666666666657</c:v>
                </c:pt>
                <c:pt idx="6">
                  <c:v>100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FE9A-4C23-B10F-95DEE22AE0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6038095"/>
        <c:axId val="316039055"/>
      </c:scatterChart>
      <c:valAx>
        <c:axId val="316038095"/>
        <c:scaling>
          <c:orientation val="minMax"/>
          <c:max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Baixa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316039055"/>
        <c:crosses val="autoZero"/>
        <c:crossBetween val="midCat"/>
      </c:valAx>
      <c:valAx>
        <c:axId val="316039055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Puntuació oferta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316038095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s-E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ES" b="1"/>
              <a:t>Gràfica valoració oferta econòmica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Hoja1!$F$59</c:f>
              <c:strCache>
                <c:ptCount val="1"/>
                <c:pt idx="0">
                  <c:v>B Max 50%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Hoja1!$E$60:$E$78</c:f>
              <c:numCache>
                <c:formatCode>0%</c:formatCode>
                <c:ptCount val="19"/>
                <c:pt idx="0">
                  <c:v>0</c:v>
                </c:pt>
                <c:pt idx="1">
                  <c:v>3.0000000000000027E-3</c:v>
                </c:pt>
                <c:pt idx="2">
                  <c:v>5.0000000000000044E-3</c:v>
                </c:pt>
                <c:pt idx="3">
                  <c:v>8.0000000000000071E-3</c:v>
                </c:pt>
                <c:pt idx="4">
                  <c:v>1.0000000000000009E-2</c:v>
                </c:pt>
                <c:pt idx="5">
                  <c:v>2.0000000000000018E-2</c:v>
                </c:pt>
                <c:pt idx="6">
                  <c:v>3.0000000000000027E-2</c:v>
                </c:pt>
                <c:pt idx="7">
                  <c:v>5.0000000000000044E-2</c:v>
                </c:pt>
                <c:pt idx="8">
                  <c:v>7.4999999999999956E-2</c:v>
                </c:pt>
                <c:pt idx="9">
                  <c:v>9.9999999999999978E-2</c:v>
                </c:pt>
                <c:pt idx="10">
                  <c:v>0.125</c:v>
                </c:pt>
                <c:pt idx="11">
                  <c:v>0.15000000000000002</c:v>
                </c:pt>
                <c:pt idx="12">
                  <c:v>0.19999999999999996</c:v>
                </c:pt>
                <c:pt idx="13">
                  <c:v>0.25</c:v>
                </c:pt>
                <c:pt idx="14">
                  <c:v>0.30000000000000004</c:v>
                </c:pt>
                <c:pt idx="15">
                  <c:v>0.35</c:v>
                </c:pt>
                <c:pt idx="16">
                  <c:v>0.4</c:v>
                </c:pt>
                <c:pt idx="17">
                  <c:v>0.44999999999999996</c:v>
                </c:pt>
                <c:pt idx="18">
                  <c:v>0.5</c:v>
                </c:pt>
              </c:numCache>
            </c:numRef>
          </c:xVal>
          <c:yVal>
            <c:numRef>
              <c:f>Hoja1!$F$60:$F$78</c:f>
              <c:numCache>
                <c:formatCode>0.0</c:formatCode>
                <c:ptCount val="19"/>
                <c:pt idx="0">
                  <c:v>0</c:v>
                </c:pt>
                <c:pt idx="1">
                  <c:v>2.3237900077244502</c:v>
                </c:pt>
                <c:pt idx="2">
                  <c:v>3</c:v>
                </c:pt>
                <c:pt idx="3">
                  <c:v>3.7947331922020551</c:v>
                </c:pt>
                <c:pt idx="4">
                  <c:v>4.2426406871192848</c:v>
                </c:pt>
                <c:pt idx="5">
                  <c:v>6</c:v>
                </c:pt>
                <c:pt idx="6">
                  <c:v>7.3484692283495336</c:v>
                </c:pt>
                <c:pt idx="7">
                  <c:v>9.4868329805051381</c:v>
                </c:pt>
                <c:pt idx="8">
                  <c:v>11.618950038622252</c:v>
                </c:pt>
                <c:pt idx="9">
                  <c:v>13.416407864998737</c:v>
                </c:pt>
                <c:pt idx="10">
                  <c:v>15</c:v>
                </c:pt>
                <c:pt idx="11">
                  <c:v>16.431676725154983</c:v>
                </c:pt>
                <c:pt idx="12">
                  <c:v>18.973665961010276</c:v>
                </c:pt>
                <c:pt idx="13">
                  <c:v>21.213203435596427</c:v>
                </c:pt>
                <c:pt idx="14">
                  <c:v>23.237900077244504</c:v>
                </c:pt>
                <c:pt idx="15">
                  <c:v>25.099800796022265</c:v>
                </c:pt>
                <c:pt idx="16">
                  <c:v>26.832815729997474</c:v>
                </c:pt>
                <c:pt idx="17">
                  <c:v>28.460498941515414</c:v>
                </c:pt>
                <c:pt idx="18">
                  <c:v>30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56F-41DB-8DAC-FFD90A2F33E0}"/>
            </c:ext>
          </c:extLst>
        </c:ser>
        <c:ser>
          <c:idx val="1"/>
          <c:order val="1"/>
          <c:tx>
            <c:strRef>
              <c:f>Hoja1!$G$59</c:f>
              <c:strCache>
                <c:ptCount val="1"/>
                <c:pt idx="0">
                  <c:v>B Max 30%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Hoja1!$E$60:$E$78</c:f>
              <c:numCache>
                <c:formatCode>0%</c:formatCode>
                <c:ptCount val="19"/>
                <c:pt idx="0">
                  <c:v>0</c:v>
                </c:pt>
                <c:pt idx="1">
                  <c:v>3.0000000000000027E-3</c:v>
                </c:pt>
                <c:pt idx="2">
                  <c:v>5.0000000000000044E-3</c:v>
                </c:pt>
                <c:pt idx="3">
                  <c:v>8.0000000000000071E-3</c:v>
                </c:pt>
                <c:pt idx="4">
                  <c:v>1.0000000000000009E-2</c:v>
                </c:pt>
                <c:pt idx="5">
                  <c:v>2.0000000000000018E-2</c:v>
                </c:pt>
                <c:pt idx="6">
                  <c:v>3.0000000000000027E-2</c:v>
                </c:pt>
                <c:pt idx="7">
                  <c:v>5.0000000000000044E-2</c:v>
                </c:pt>
                <c:pt idx="8">
                  <c:v>7.4999999999999956E-2</c:v>
                </c:pt>
                <c:pt idx="9">
                  <c:v>9.9999999999999978E-2</c:v>
                </c:pt>
                <c:pt idx="10">
                  <c:v>0.125</c:v>
                </c:pt>
                <c:pt idx="11">
                  <c:v>0.15000000000000002</c:v>
                </c:pt>
                <c:pt idx="12">
                  <c:v>0.19999999999999996</c:v>
                </c:pt>
                <c:pt idx="13">
                  <c:v>0.25</c:v>
                </c:pt>
                <c:pt idx="14">
                  <c:v>0.30000000000000004</c:v>
                </c:pt>
                <c:pt idx="15">
                  <c:v>0.35</c:v>
                </c:pt>
                <c:pt idx="16">
                  <c:v>0.4</c:v>
                </c:pt>
                <c:pt idx="17">
                  <c:v>0.44999999999999996</c:v>
                </c:pt>
                <c:pt idx="18">
                  <c:v>0.5</c:v>
                </c:pt>
              </c:numCache>
            </c:numRef>
          </c:xVal>
          <c:yVal>
            <c:numRef>
              <c:f>Hoja1!$G$60:$G$78</c:f>
              <c:numCache>
                <c:formatCode>0.0</c:formatCode>
                <c:ptCount val="19"/>
                <c:pt idx="0">
                  <c:v>0</c:v>
                </c:pt>
                <c:pt idx="1">
                  <c:v>3</c:v>
                </c:pt>
                <c:pt idx="2">
                  <c:v>3.8729833462074166</c:v>
                </c:pt>
                <c:pt idx="3">
                  <c:v>4.8989794855663567</c:v>
                </c:pt>
                <c:pt idx="4">
                  <c:v>5.4772255750516603</c:v>
                </c:pt>
                <c:pt idx="5">
                  <c:v>7.7459666924148332</c:v>
                </c:pt>
                <c:pt idx="6">
                  <c:v>9.4868329805051381</c:v>
                </c:pt>
                <c:pt idx="7">
                  <c:v>12.24744871391589</c:v>
                </c:pt>
                <c:pt idx="8">
                  <c:v>15</c:v>
                </c:pt>
                <c:pt idx="9">
                  <c:v>17.320508075688771</c:v>
                </c:pt>
                <c:pt idx="10">
                  <c:v>19.364916731037084</c:v>
                </c:pt>
                <c:pt idx="11">
                  <c:v>21.213203435596427</c:v>
                </c:pt>
                <c:pt idx="12">
                  <c:v>24.494897427831781</c:v>
                </c:pt>
                <c:pt idx="13">
                  <c:v>27.386127875258307</c:v>
                </c:pt>
                <c:pt idx="14">
                  <c:v>30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A56F-41DB-8DAC-FFD90A2F33E0}"/>
            </c:ext>
          </c:extLst>
        </c:ser>
        <c:ser>
          <c:idx val="2"/>
          <c:order val="2"/>
          <c:tx>
            <c:strRef>
              <c:f>Hoja1!$H$59</c:f>
              <c:strCache>
                <c:ptCount val="1"/>
                <c:pt idx="0">
                  <c:v>B Max 15%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Hoja1!$E$60:$E$78</c:f>
              <c:numCache>
                <c:formatCode>0%</c:formatCode>
                <c:ptCount val="19"/>
                <c:pt idx="0">
                  <c:v>0</c:v>
                </c:pt>
                <c:pt idx="1">
                  <c:v>3.0000000000000027E-3</c:v>
                </c:pt>
                <c:pt idx="2">
                  <c:v>5.0000000000000044E-3</c:v>
                </c:pt>
                <c:pt idx="3">
                  <c:v>8.0000000000000071E-3</c:v>
                </c:pt>
                <c:pt idx="4">
                  <c:v>1.0000000000000009E-2</c:v>
                </c:pt>
                <c:pt idx="5">
                  <c:v>2.0000000000000018E-2</c:v>
                </c:pt>
                <c:pt idx="6">
                  <c:v>3.0000000000000027E-2</c:v>
                </c:pt>
                <c:pt idx="7">
                  <c:v>5.0000000000000044E-2</c:v>
                </c:pt>
                <c:pt idx="8">
                  <c:v>7.4999999999999956E-2</c:v>
                </c:pt>
                <c:pt idx="9">
                  <c:v>9.9999999999999978E-2</c:v>
                </c:pt>
                <c:pt idx="10">
                  <c:v>0.125</c:v>
                </c:pt>
                <c:pt idx="11">
                  <c:v>0.15000000000000002</c:v>
                </c:pt>
                <c:pt idx="12">
                  <c:v>0.19999999999999996</c:v>
                </c:pt>
                <c:pt idx="13">
                  <c:v>0.25</c:v>
                </c:pt>
                <c:pt idx="14">
                  <c:v>0.30000000000000004</c:v>
                </c:pt>
                <c:pt idx="15">
                  <c:v>0.35</c:v>
                </c:pt>
                <c:pt idx="16">
                  <c:v>0.4</c:v>
                </c:pt>
                <c:pt idx="17">
                  <c:v>0.44999999999999996</c:v>
                </c:pt>
                <c:pt idx="18">
                  <c:v>0.5</c:v>
                </c:pt>
              </c:numCache>
            </c:numRef>
          </c:xVal>
          <c:yVal>
            <c:numRef>
              <c:f>Hoja1!$H$60:$H$78</c:f>
              <c:numCache>
                <c:formatCode>0.0</c:formatCode>
                <c:ptCount val="19"/>
                <c:pt idx="0">
                  <c:v>0</c:v>
                </c:pt>
                <c:pt idx="1">
                  <c:v>4.2426406871192848</c:v>
                </c:pt>
                <c:pt idx="2">
                  <c:v>5.4772255750516603</c:v>
                </c:pt>
                <c:pt idx="3">
                  <c:v>6.9282032302755097</c:v>
                </c:pt>
                <c:pt idx="4">
                  <c:v>7.7459666924148332</c:v>
                </c:pt>
                <c:pt idx="5">
                  <c:v>10.954451150103321</c:v>
                </c:pt>
                <c:pt idx="6">
                  <c:v>13.416407864998737</c:v>
                </c:pt>
                <c:pt idx="7">
                  <c:v>17.320508075688771</c:v>
                </c:pt>
                <c:pt idx="8">
                  <c:v>21.213203435596427</c:v>
                </c:pt>
                <c:pt idx="9">
                  <c:v>24.494897427831781</c:v>
                </c:pt>
                <c:pt idx="10">
                  <c:v>27.386127875258307</c:v>
                </c:pt>
                <c:pt idx="11">
                  <c:v>30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A56F-41DB-8DAC-FFD90A2F33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6468703"/>
        <c:axId val="166459103"/>
      </c:scatterChart>
      <c:valAx>
        <c:axId val="166468703"/>
        <c:scaling>
          <c:orientation val="minMax"/>
          <c:max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Baixa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66459103"/>
        <c:crosses val="autoZero"/>
        <c:crossBetween val="midCat"/>
      </c:valAx>
      <c:valAx>
        <c:axId val="166459103"/>
        <c:scaling>
          <c:orientation val="minMax"/>
          <c:max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Puntuació econòmica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66468703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s-E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es-ES"/>
              <a:t>Gràfica valoració oferta econòmica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2"/>
          <c:order val="0"/>
          <c:tx>
            <c:strRef>
              <c:f>Hoja1!$F$278</c:f>
              <c:strCache>
                <c:ptCount val="1"/>
                <c:pt idx="0">
                  <c:v>B Max 50%</c:v>
                </c:pt>
              </c:strCache>
            </c:strRef>
          </c:tx>
          <c:spPr>
            <a:ln w="38100">
              <a:solidFill>
                <a:schemeClr val="accent1"/>
              </a:solidFill>
            </a:ln>
          </c:spPr>
          <c:marker>
            <c:symbol val="none"/>
          </c:marker>
          <c:xVal>
            <c:numRef>
              <c:f>Hoja1!$E$279:$E$293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Hoja1!$F$279:$F$293</c:f>
              <c:numCache>
                <c:formatCode>General</c:formatCode>
                <c:ptCount val="15"/>
                <c:pt idx="0">
                  <c:v>0</c:v>
                </c:pt>
                <c:pt idx="1">
                  <c:v>1.75</c:v>
                </c:pt>
                <c:pt idx="2">
                  <c:v>3.5</c:v>
                </c:pt>
                <c:pt idx="3">
                  <c:v>5.25</c:v>
                </c:pt>
                <c:pt idx="4">
                  <c:v>7</c:v>
                </c:pt>
                <c:pt idx="5">
                  <c:v>8.75</c:v>
                </c:pt>
                <c:pt idx="6">
                  <c:v>10.5</c:v>
                </c:pt>
                <c:pt idx="7">
                  <c:v>12.25</c:v>
                </c:pt>
                <c:pt idx="8">
                  <c:v>14</c:v>
                </c:pt>
                <c:pt idx="9">
                  <c:v>17.5</c:v>
                </c:pt>
                <c:pt idx="10">
                  <c:v>21</c:v>
                </c:pt>
                <c:pt idx="11">
                  <c:v>24.5</c:v>
                </c:pt>
                <c:pt idx="12">
                  <c:v>28</c:v>
                </c:pt>
                <c:pt idx="13">
                  <c:v>31.5</c:v>
                </c:pt>
                <c:pt idx="14">
                  <c:v>35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A90-44DF-9593-7DA073A26B4B}"/>
            </c:ext>
          </c:extLst>
        </c:ser>
        <c:ser>
          <c:idx val="3"/>
          <c:order val="1"/>
          <c:tx>
            <c:strRef>
              <c:f>Hoja1!$G$278</c:f>
              <c:strCache>
                <c:ptCount val="1"/>
                <c:pt idx="0">
                  <c:v>B Max 30%</c:v>
                </c:pt>
              </c:strCache>
            </c:strRef>
          </c:tx>
          <c:spPr>
            <a:ln w="38100">
              <a:solidFill>
                <a:schemeClr val="accent2"/>
              </a:solidFill>
            </a:ln>
          </c:spPr>
          <c:marker>
            <c:symbol val="none"/>
          </c:marker>
          <c:xVal>
            <c:numRef>
              <c:f>Hoja1!$E$279:$E$293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Hoja1!$G$279:$G$293</c:f>
              <c:numCache>
                <c:formatCode>General</c:formatCode>
                <c:ptCount val="15"/>
                <c:pt idx="0">
                  <c:v>0</c:v>
                </c:pt>
                <c:pt idx="1">
                  <c:v>2.9166666666666665</c:v>
                </c:pt>
                <c:pt idx="2">
                  <c:v>5.833333333333333</c:v>
                </c:pt>
                <c:pt idx="3">
                  <c:v>8.75</c:v>
                </c:pt>
                <c:pt idx="4">
                  <c:v>11.666666666666666</c:v>
                </c:pt>
                <c:pt idx="5">
                  <c:v>14.583333333333334</c:v>
                </c:pt>
                <c:pt idx="6">
                  <c:v>17.5</c:v>
                </c:pt>
                <c:pt idx="7">
                  <c:v>20.416666666666668</c:v>
                </c:pt>
                <c:pt idx="8">
                  <c:v>23.333333333333332</c:v>
                </c:pt>
                <c:pt idx="9">
                  <c:v>29.166666666666668</c:v>
                </c:pt>
                <c:pt idx="10">
                  <c:v>35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A90-44DF-9593-7DA073A26B4B}"/>
            </c:ext>
          </c:extLst>
        </c:ser>
        <c:ser>
          <c:idx val="1"/>
          <c:order val="2"/>
          <c:tx>
            <c:strRef>
              <c:f>Hoja1!$H$278</c:f>
              <c:strCache>
                <c:ptCount val="1"/>
                <c:pt idx="0">
                  <c:v>B Max 15%</c:v>
                </c:pt>
              </c:strCache>
            </c:strRef>
          </c:tx>
          <c:spPr>
            <a:ln w="38100">
              <a:solidFill>
                <a:schemeClr val="accent3"/>
              </a:solidFill>
            </a:ln>
          </c:spPr>
          <c:marker>
            <c:symbol val="none"/>
          </c:marker>
          <c:xVal>
            <c:numRef>
              <c:f>Hoja1!$E$279:$E$293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Hoja1!$H$279:$H$293</c:f>
              <c:numCache>
                <c:formatCode>General</c:formatCode>
                <c:ptCount val="15"/>
                <c:pt idx="0">
                  <c:v>0</c:v>
                </c:pt>
                <c:pt idx="1">
                  <c:v>5.833333333333333</c:v>
                </c:pt>
                <c:pt idx="2">
                  <c:v>11.666666666666666</c:v>
                </c:pt>
                <c:pt idx="3">
                  <c:v>17.5</c:v>
                </c:pt>
                <c:pt idx="4">
                  <c:v>23.333333333333332</c:v>
                </c:pt>
                <c:pt idx="5">
                  <c:v>29.166666666666668</c:v>
                </c:pt>
                <c:pt idx="6">
                  <c:v>35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BA90-44DF-9593-7DA073A26B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69263375"/>
        <c:axId val="1269260495"/>
      </c:scatterChart>
      <c:valAx>
        <c:axId val="1269263375"/>
        <c:scaling>
          <c:orientation val="minMax"/>
          <c:max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vert="horz"/>
              <a:lstStyle/>
              <a:p>
                <a:pPr>
                  <a:defRPr b="0"/>
                </a:pPr>
                <a:r>
                  <a:rPr lang="es-ES" b="0"/>
                  <a:t>Baixa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s-ES"/>
          </a:p>
        </c:txPr>
        <c:crossAx val="1269260495"/>
        <c:crosses val="autoZero"/>
        <c:crossBetween val="midCat"/>
      </c:valAx>
      <c:valAx>
        <c:axId val="1269260495"/>
        <c:scaling>
          <c:orientation val="minMax"/>
          <c:max val="3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s-ES" b="0"/>
                  <a:t>Puntuació econòmica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s-ES"/>
          </a:p>
        </c:txPr>
        <c:crossAx val="1269263375"/>
        <c:crosses val="autoZero"/>
        <c:crossBetween val="midCat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ES" b="1"/>
              <a:t>Gràfica valoració oferta econòmica</a:t>
            </a:r>
          </a:p>
        </c:rich>
      </c:tx>
      <c:layout>
        <c:manualLayout>
          <c:xMode val="edge"/>
          <c:yMode val="edge"/>
          <c:x val="0.22923349859045397"/>
          <c:y val="3.12703583061889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Hoja1!$F$22</c:f>
              <c:strCache>
                <c:ptCount val="1"/>
                <c:pt idx="0">
                  <c:v>B Max 50%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Hoja1!$E$23:$E$33</c:f>
              <c:numCache>
                <c:formatCode>0%</c:formatCode>
                <c:ptCount val="11"/>
                <c:pt idx="0">
                  <c:v>0</c:v>
                </c:pt>
                <c:pt idx="1">
                  <c:v>5.0000000000000044E-2</c:v>
                </c:pt>
                <c:pt idx="2">
                  <c:v>9.9999999999999978E-2</c:v>
                </c:pt>
                <c:pt idx="3">
                  <c:v>0.15000000000000002</c:v>
                </c:pt>
                <c:pt idx="4">
                  <c:v>0.19999999999999996</c:v>
                </c:pt>
                <c:pt idx="5">
                  <c:v>0.25</c:v>
                </c:pt>
                <c:pt idx="6">
                  <c:v>0.30000000000000004</c:v>
                </c:pt>
                <c:pt idx="7">
                  <c:v>0.35</c:v>
                </c:pt>
                <c:pt idx="8">
                  <c:v>0.4</c:v>
                </c:pt>
                <c:pt idx="9">
                  <c:v>0.44999999999999996</c:v>
                </c:pt>
                <c:pt idx="10">
                  <c:v>0.5</c:v>
                </c:pt>
              </c:numCache>
            </c:numRef>
          </c:xVal>
          <c:yVal>
            <c:numRef>
              <c:f>Hoja1!$F$23:$F$33</c:f>
              <c:numCache>
                <c:formatCode>0</c:formatCode>
                <c:ptCount val="11"/>
                <c:pt idx="0">
                  <c:v>0</c:v>
                </c:pt>
                <c:pt idx="1">
                  <c:v>4.5900000000000043</c:v>
                </c:pt>
                <c:pt idx="2">
                  <c:v>9.1799999999999979</c:v>
                </c:pt>
                <c:pt idx="3">
                  <c:v>13.770000000000001</c:v>
                </c:pt>
                <c:pt idx="4">
                  <c:v>18.359999999999996</c:v>
                </c:pt>
                <c:pt idx="5">
                  <c:v>22.95</c:v>
                </c:pt>
                <c:pt idx="6">
                  <c:v>27.540000000000003</c:v>
                </c:pt>
                <c:pt idx="7">
                  <c:v>32.129999999999995</c:v>
                </c:pt>
                <c:pt idx="8">
                  <c:v>36.72</c:v>
                </c:pt>
                <c:pt idx="9">
                  <c:v>41.309999999999995</c:v>
                </c:pt>
                <c:pt idx="10">
                  <c:v>45.9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826-4D56-A7D0-27848B8E516E}"/>
            </c:ext>
          </c:extLst>
        </c:ser>
        <c:ser>
          <c:idx val="1"/>
          <c:order val="1"/>
          <c:tx>
            <c:strRef>
              <c:f>Hoja1!$G$22</c:f>
              <c:strCache>
                <c:ptCount val="1"/>
                <c:pt idx="0">
                  <c:v>B Max 30%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Hoja1!$E$23:$E$33</c:f>
              <c:numCache>
                <c:formatCode>0%</c:formatCode>
                <c:ptCount val="11"/>
                <c:pt idx="0">
                  <c:v>0</c:v>
                </c:pt>
                <c:pt idx="1">
                  <c:v>5.0000000000000044E-2</c:v>
                </c:pt>
                <c:pt idx="2">
                  <c:v>9.9999999999999978E-2</c:v>
                </c:pt>
                <c:pt idx="3">
                  <c:v>0.15000000000000002</c:v>
                </c:pt>
                <c:pt idx="4">
                  <c:v>0.19999999999999996</c:v>
                </c:pt>
                <c:pt idx="5">
                  <c:v>0.25</c:v>
                </c:pt>
                <c:pt idx="6">
                  <c:v>0.30000000000000004</c:v>
                </c:pt>
                <c:pt idx="7">
                  <c:v>0.35</c:v>
                </c:pt>
                <c:pt idx="8">
                  <c:v>0.4</c:v>
                </c:pt>
                <c:pt idx="9">
                  <c:v>0.44999999999999996</c:v>
                </c:pt>
                <c:pt idx="10">
                  <c:v>0.5</c:v>
                </c:pt>
              </c:numCache>
            </c:numRef>
          </c:xVal>
          <c:yVal>
            <c:numRef>
              <c:f>Hoja1!$G$23:$G$33</c:f>
              <c:numCache>
                <c:formatCode>0</c:formatCode>
                <c:ptCount val="11"/>
                <c:pt idx="0">
                  <c:v>0</c:v>
                </c:pt>
                <c:pt idx="1">
                  <c:v>7.6500000000000057</c:v>
                </c:pt>
                <c:pt idx="2">
                  <c:v>15.299999999999994</c:v>
                </c:pt>
                <c:pt idx="3">
                  <c:v>22.95</c:v>
                </c:pt>
                <c:pt idx="4">
                  <c:v>30.599999999999987</c:v>
                </c:pt>
                <c:pt idx="5">
                  <c:v>38.249999999999993</c:v>
                </c:pt>
                <c:pt idx="6">
                  <c:v>45.9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826-4D56-A7D0-27848B8E516E}"/>
            </c:ext>
          </c:extLst>
        </c:ser>
        <c:ser>
          <c:idx val="2"/>
          <c:order val="2"/>
          <c:tx>
            <c:strRef>
              <c:f>Hoja1!$H$22</c:f>
              <c:strCache>
                <c:ptCount val="1"/>
                <c:pt idx="0">
                  <c:v>B Max 15%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Hoja1!$E$23:$E$33</c:f>
              <c:numCache>
                <c:formatCode>0%</c:formatCode>
                <c:ptCount val="11"/>
                <c:pt idx="0">
                  <c:v>0</c:v>
                </c:pt>
                <c:pt idx="1">
                  <c:v>5.0000000000000044E-2</c:v>
                </c:pt>
                <c:pt idx="2">
                  <c:v>9.9999999999999978E-2</c:v>
                </c:pt>
                <c:pt idx="3">
                  <c:v>0.15000000000000002</c:v>
                </c:pt>
                <c:pt idx="4">
                  <c:v>0.19999999999999996</c:v>
                </c:pt>
                <c:pt idx="5">
                  <c:v>0.25</c:v>
                </c:pt>
                <c:pt idx="6">
                  <c:v>0.30000000000000004</c:v>
                </c:pt>
                <c:pt idx="7">
                  <c:v>0.35</c:v>
                </c:pt>
                <c:pt idx="8">
                  <c:v>0.4</c:v>
                </c:pt>
                <c:pt idx="9">
                  <c:v>0.44999999999999996</c:v>
                </c:pt>
                <c:pt idx="10">
                  <c:v>0.5</c:v>
                </c:pt>
              </c:numCache>
            </c:numRef>
          </c:xVal>
          <c:yVal>
            <c:numRef>
              <c:f>Hoja1!$H$23:$H$33</c:f>
              <c:numCache>
                <c:formatCode>0</c:formatCode>
                <c:ptCount val="11"/>
                <c:pt idx="0">
                  <c:v>0</c:v>
                </c:pt>
                <c:pt idx="1">
                  <c:v>15.300000000000011</c:v>
                </c:pt>
                <c:pt idx="2">
                  <c:v>30.599999999999987</c:v>
                </c:pt>
                <c:pt idx="3">
                  <c:v>45.9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826-4D56-A7D0-27848B8E51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88488815"/>
        <c:axId val="588475375"/>
      </c:scatterChart>
      <c:valAx>
        <c:axId val="588488815"/>
        <c:scaling>
          <c:orientation val="minMax"/>
          <c:max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Baixa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588475375"/>
        <c:crosses val="autoZero"/>
        <c:crossBetween val="midCat"/>
      </c:valAx>
      <c:valAx>
        <c:axId val="5884753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Puntuació econòmica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588488815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s-E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ES" b="1"/>
              <a:t>Gràfica valoració oferta econòmica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Hoja1!$F$258</c:f>
              <c:strCache>
                <c:ptCount val="1"/>
                <c:pt idx="0">
                  <c:v>B Max 50%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Hoja1!$E$259:$E$273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Hoja1!$F$259:$F$273</c:f>
              <c:numCache>
                <c:formatCode>General</c:formatCode>
                <c:ptCount val="15"/>
                <c:pt idx="0">
                  <c:v>30</c:v>
                </c:pt>
                <c:pt idx="1">
                  <c:v>30.769230769230766</c:v>
                </c:pt>
                <c:pt idx="2">
                  <c:v>31.578947368421051</c:v>
                </c:pt>
                <c:pt idx="3">
                  <c:v>32.432432432432435</c:v>
                </c:pt>
                <c:pt idx="4">
                  <c:v>33.333333333333336</c:v>
                </c:pt>
                <c:pt idx="5">
                  <c:v>34.285714285714285</c:v>
                </c:pt>
                <c:pt idx="6">
                  <c:v>35.294117647058826</c:v>
                </c:pt>
                <c:pt idx="7">
                  <c:v>36.363636363636367</c:v>
                </c:pt>
                <c:pt idx="8">
                  <c:v>37.5</c:v>
                </c:pt>
                <c:pt idx="9">
                  <c:v>40</c:v>
                </c:pt>
                <c:pt idx="10">
                  <c:v>42.857142857142861</c:v>
                </c:pt>
                <c:pt idx="11">
                  <c:v>46.153846153846153</c:v>
                </c:pt>
                <c:pt idx="12">
                  <c:v>50</c:v>
                </c:pt>
                <c:pt idx="13">
                  <c:v>54.545454545454547</c:v>
                </c:pt>
                <c:pt idx="14">
                  <c:v>60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8708-4916-B22C-00529B8348AD}"/>
            </c:ext>
          </c:extLst>
        </c:ser>
        <c:ser>
          <c:idx val="1"/>
          <c:order val="1"/>
          <c:tx>
            <c:strRef>
              <c:f>Hoja1!$G$258</c:f>
              <c:strCache>
                <c:ptCount val="1"/>
                <c:pt idx="0">
                  <c:v>B Max 30%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Hoja1!$E$259:$E$273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Hoja1!$G$259:$G$273</c:f>
              <c:numCache>
                <c:formatCode>General</c:formatCode>
                <c:ptCount val="15"/>
                <c:pt idx="0">
                  <c:v>42</c:v>
                </c:pt>
                <c:pt idx="1">
                  <c:v>43.07692307692308</c:v>
                </c:pt>
                <c:pt idx="2">
                  <c:v>44.210526315789473</c:v>
                </c:pt>
                <c:pt idx="3">
                  <c:v>45.405405405405411</c:v>
                </c:pt>
                <c:pt idx="4">
                  <c:v>46.666666666666664</c:v>
                </c:pt>
                <c:pt idx="5">
                  <c:v>48</c:v>
                </c:pt>
                <c:pt idx="6">
                  <c:v>49.411764705882348</c:v>
                </c:pt>
                <c:pt idx="7">
                  <c:v>50.909090909090914</c:v>
                </c:pt>
                <c:pt idx="8">
                  <c:v>52.5</c:v>
                </c:pt>
                <c:pt idx="9">
                  <c:v>56</c:v>
                </c:pt>
                <c:pt idx="10">
                  <c:v>60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708-4916-B22C-00529B8348AD}"/>
            </c:ext>
          </c:extLst>
        </c:ser>
        <c:ser>
          <c:idx val="2"/>
          <c:order val="2"/>
          <c:tx>
            <c:strRef>
              <c:f>Hoja1!$H$258</c:f>
              <c:strCache>
                <c:ptCount val="1"/>
                <c:pt idx="0">
                  <c:v>B Max 15%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Hoja1!$E$259:$E$273</c:f>
              <c:numCache>
                <c:formatCode>0%</c:formatCode>
                <c:ptCount val="15"/>
                <c:pt idx="0">
                  <c:v>0</c:v>
                </c:pt>
                <c:pt idx="1">
                  <c:v>2.5000000000000022E-2</c:v>
                </c:pt>
                <c:pt idx="2">
                  <c:v>5.0000000000000044E-2</c:v>
                </c:pt>
                <c:pt idx="3">
                  <c:v>7.4999999999999956E-2</c:v>
                </c:pt>
                <c:pt idx="4">
                  <c:v>9.9999999999999978E-2</c:v>
                </c:pt>
                <c:pt idx="5">
                  <c:v>0.125</c:v>
                </c:pt>
                <c:pt idx="6">
                  <c:v>0.15000000000000002</c:v>
                </c:pt>
                <c:pt idx="7">
                  <c:v>0.17500000000000004</c:v>
                </c:pt>
                <c:pt idx="8">
                  <c:v>0.19999999999999996</c:v>
                </c:pt>
                <c:pt idx="9">
                  <c:v>0.25</c:v>
                </c:pt>
                <c:pt idx="10">
                  <c:v>0.30000000000000004</c:v>
                </c:pt>
                <c:pt idx="11">
                  <c:v>0.35</c:v>
                </c:pt>
                <c:pt idx="12">
                  <c:v>0.4</c:v>
                </c:pt>
                <c:pt idx="13">
                  <c:v>0.44999999999999996</c:v>
                </c:pt>
                <c:pt idx="14">
                  <c:v>0.5</c:v>
                </c:pt>
              </c:numCache>
            </c:numRef>
          </c:xVal>
          <c:yVal>
            <c:numRef>
              <c:f>Hoja1!$H$259:$H$273</c:f>
              <c:numCache>
                <c:formatCode>General</c:formatCode>
                <c:ptCount val="15"/>
                <c:pt idx="0">
                  <c:v>51</c:v>
                </c:pt>
                <c:pt idx="1">
                  <c:v>52.307692307692307</c:v>
                </c:pt>
                <c:pt idx="2">
                  <c:v>53.684210526315788</c:v>
                </c:pt>
                <c:pt idx="3">
                  <c:v>55.135135135135137</c:v>
                </c:pt>
                <c:pt idx="4">
                  <c:v>56.666666666666664</c:v>
                </c:pt>
                <c:pt idx="5">
                  <c:v>58.285714285714285</c:v>
                </c:pt>
                <c:pt idx="6">
                  <c:v>60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8708-4916-B22C-00529B8348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47006719"/>
        <c:axId val="1146991839"/>
      </c:scatterChart>
      <c:valAx>
        <c:axId val="1147006719"/>
        <c:scaling>
          <c:orientation val="minMax"/>
          <c:max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Baixa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146991839"/>
        <c:crosses val="autoZero"/>
        <c:crossBetween val="midCat"/>
      </c:valAx>
      <c:valAx>
        <c:axId val="1146991839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/>
                  <a:t>Puntuació econòmica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147006719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948D04-E26E-F513-6E67-CF7CE3F41E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E9308F1-6870-C186-A391-A8B54141C2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E1F266-AA6C-2007-DA3B-0E7442615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3DC5-19FF-459A-8D96-86EC5781FDBD}" type="datetimeFigureOut">
              <a:rPr lang="es-ES" smtClean="0"/>
              <a:t>01/04/2025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6FFA85-B04A-C115-9CC0-9572ADEB0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FDE883-F0D3-D264-388E-5523648DA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34F9-EC0A-447B-AE5C-9D06625675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7262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E3C365-859C-677D-D96D-F2422D788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71B95E9-F8E3-0663-FA2D-3318977CCA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9672A6-616A-6AF7-3F43-7DCC5522C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3DC5-19FF-459A-8D96-86EC5781FDBD}" type="datetimeFigureOut">
              <a:rPr lang="es-ES" smtClean="0"/>
              <a:t>01/04/2025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223998B-32EC-3972-0A00-D14FBB970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E2CD11-A07D-48F2-6B83-6381520BA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34F9-EC0A-447B-AE5C-9D06625675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981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33CAB08-7B8E-CF22-E1FB-1BAF32B4C7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4154ED9-AA9D-5AF9-E5E2-83891A7706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6DC756-1E10-3337-FE81-8DF517A8B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3DC5-19FF-459A-8D96-86EC5781FDBD}" type="datetimeFigureOut">
              <a:rPr lang="es-ES" smtClean="0"/>
              <a:t>01/04/2025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708822-EDFF-4FE4-9624-27DCF9A8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08F308-17BC-0781-C2AE-8F6A1DA62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34F9-EC0A-447B-AE5C-9D06625675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8488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1CEA33-03AD-FEFB-6599-34A72F81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413ABB-2C06-2C27-DD92-4B92A0293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CFDA37-DDA7-01C9-9C83-E74484EB0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3DC5-19FF-459A-8D96-86EC5781FDBD}" type="datetimeFigureOut">
              <a:rPr lang="es-ES" smtClean="0"/>
              <a:t>01/04/2025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67A5FE-E746-9EAB-213D-BBED1475D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140A91-938B-F475-68C8-26634A47B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34F9-EC0A-447B-AE5C-9D06625675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1755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D9C53B-36D6-4D2A-A28E-ABE0FF288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02DDC7-79DC-41D9-7597-43A48B41C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0B43CE-CA99-1500-D0F1-62EEE89D0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3DC5-19FF-459A-8D96-86EC5781FDBD}" type="datetimeFigureOut">
              <a:rPr lang="es-ES" smtClean="0"/>
              <a:t>01/04/2025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480017-2230-18DA-2056-334141A4B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67BD6E-DC37-72E9-4731-AFA8A6D00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34F9-EC0A-447B-AE5C-9D06625675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8033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FBADB1-BB24-35BC-22A2-3A04302F1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8B72A0-1469-7839-DE0F-4BC6BBEB47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E7118C1-DECB-A4D8-1058-BA03C1EA1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3D2D6F-7405-6B9C-59C1-96D765CAD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3DC5-19FF-459A-8D96-86EC5781FDBD}" type="datetimeFigureOut">
              <a:rPr lang="es-ES" smtClean="0"/>
              <a:t>01/04/2025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102B4CF-2AD9-E58D-9BC3-C622CCD8A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3AEE6A-237D-B9A9-AC7E-6BE47BD20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34F9-EC0A-447B-AE5C-9D06625675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8243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06CB3C-B0E2-0E62-3312-625CB5848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9ECA191-F326-AE34-488E-FCAA872950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F5163C8-A1A4-AEFE-D9F1-24EA7DDB5F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2AB3720-B6C5-7AC1-14AD-C99E409A34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0C21738-612D-743F-0A7A-B36635A9AE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37338E8-9601-C39A-CB00-3781ED874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3DC5-19FF-459A-8D96-86EC5781FDBD}" type="datetimeFigureOut">
              <a:rPr lang="es-ES" smtClean="0"/>
              <a:t>01/04/2025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C7D24CF-6352-E27D-7981-5288BEDC9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CE35DBA-E0DF-D12B-7A7E-24160F829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34F9-EC0A-447B-AE5C-9D06625675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8833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851650-B5B2-6545-CF70-DAB4E06A0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10A0DE2-D007-CD53-817B-13D7ABF33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3DC5-19FF-459A-8D96-86EC5781FDBD}" type="datetimeFigureOut">
              <a:rPr lang="es-ES" smtClean="0"/>
              <a:t>01/04/2025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CA5F1AC-E6CB-06F3-41FC-FCD593FF1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253BCBA-B9EF-F26E-556C-FB819226B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34F9-EC0A-447B-AE5C-9D06625675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0755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AAA52FD-4790-784A-4255-6070D1789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3DC5-19FF-459A-8D96-86EC5781FDBD}" type="datetimeFigureOut">
              <a:rPr lang="es-ES" smtClean="0"/>
              <a:t>01/04/2025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05BC62D-BEE2-A7AA-D95C-4A77BFB2B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80F369E-88C7-7AD3-7796-EC562975E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34F9-EC0A-447B-AE5C-9D06625675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0112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295CA9-C16A-39C7-F86C-7C2084985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84E15E-6CBD-1087-D00E-00D2724D0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40CF05E-EFA5-AE5E-8F93-83CA394BF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6DF7745-B219-09AB-258E-225C0CADA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3DC5-19FF-459A-8D96-86EC5781FDBD}" type="datetimeFigureOut">
              <a:rPr lang="es-ES" smtClean="0"/>
              <a:t>01/04/2025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85B6C5-537B-BB55-89C6-6EF97679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81115F-6F13-6D08-8B41-470BEC90A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34F9-EC0A-447B-AE5C-9D06625675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665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62D2BA-E067-67E3-DA6D-5D7F18062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CC12BF5-3A66-5F96-4B42-2A0D03DF60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88ECF29-39EF-CFD2-B804-CD25F69BE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8235379-AA19-CAD2-7B2D-2AE19754D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3DC5-19FF-459A-8D96-86EC5781FDBD}" type="datetimeFigureOut">
              <a:rPr lang="es-ES" smtClean="0"/>
              <a:t>01/04/2025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EDC9CC1-8608-63CD-6950-126C21A6D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192391A-5552-B0C1-6FB1-E346C5E26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34F9-EC0A-447B-AE5C-9D06625675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281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3CCE9D4-A068-FD26-D884-27D9A3ED7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A875DC7-C554-A551-EAF3-DE39E41ED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6E3B58-3A7A-2F49-0FEE-AD431A5EC6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F3DC5-19FF-459A-8D96-86EC5781FDBD}" type="datetimeFigureOut">
              <a:rPr lang="es-ES" smtClean="0"/>
              <a:t>01/04/2025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B3ABE3-A262-F974-0EEA-EFADD35773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4488A4-07BD-3ADD-32B3-60864CA815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B34F9-EC0A-447B-AE5C-9D06625675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1082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E65905A0-C6CE-FC58-9A67-E612A8F6A0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5472" y="286844"/>
            <a:ext cx="5401056" cy="359968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5E3860D-49DB-6AE1-8D65-46EBA7E1C4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ca-ES" sz="3400" b="1" dirty="0"/>
              <a:t>Estudi de les fórmules econòmiques i temeritats dels principals organismes licitadors a Catalunya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9EF358D-95DC-6301-5AAC-96D9467BFC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15394"/>
            <a:ext cx="9144000" cy="1655762"/>
          </a:xfrm>
        </p:spPr>
        <p:txBody>
          <a:bodyPr>
            <a:normAutofit/>
          </a:bodyPr>
          <a:lstStyle/>
          <a:p>
            <a:r>
              <a:rPr lang="ca-ES" sz="3000" dirty="0"/>
              <a:t>Abril de 2025</a:t>
            </a:r>
            <a:endParaRPr lang="es-ES" sz="3000" dirty="0"/>
          </a:p>
        </p:txBody>
      </p:sp>
    </p:spTree>
    <p:extLst>
      <p:ext uri="{BB962C8B-B14F-4D97-AF65-F5344CB8AC3E}">
        <p14:creationId xmlns:p14="http://schemas.microsoft.com/office/powerpoint/2010/main" val="4240526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20EFCCE-FB61-C76C-DA5E-B10DF7826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"/>
            <a:ext cx="3932237" cy="1679510"/>
          </a:xfrm>
        </p:spPr>
        <p:txBody>
          <a:bodyPr/>
          <a:lstStyle/>
          <a:p>
            <a:r>
              <a:rPr lang="es-ES" b="1" dirty="0"/>
              <a:t>Barcelona </a:t>
            </a:r>
            <a:r>
              <a:rPr lang="es-ES" b="1" dirty="0" err="1"/>
              <a:t>Serveis</a:t>
            </a:r>
            <a:r>
              <a:rPr lang="es-ES" b="1" dirty="0"/>
              <a:t> </a:t>
            </a:r>
            <a:r>
              <a:rPr lang="es-ES" b="1" dirty="0" err="1"/>
              <a:t>Municipals</a:t>
            </a:r>
            <a:r>
              <a:rPr lang="es-ES" b="1" dirty="0"/>
              <a:t> (B:SM)</a:t>
            </a:r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893EDE6E-496F-88A5-863F-7C7B989EA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980780"/>
            <a:ext cx="4189412" cy="4164526"/>
          </a:xfrm>
        </p:spPr>
        <p:txBody>
          <a:bodyPr>
            <a:normAutofit fontScale="92500" lnSpcReduction="20000"/>
          </a:bodyPr>
          <a:lstStyle/>
          <a:p>
            <a:r>
              <a:rPr lang="es-ES" sz="1900" b="1" dirty="0">
                <a:latin typeface="Aptos" panose="020B0004020202020204" pitchFamily="34" charset="0"/>
              </a:rPr>
              <a:t>Fórmula de </a:t>
            </a:r>
            <a:r>
              <a:rPr lang="es-ES" sz="1900" b="1" dirty="0" err="1">
                <a:latin typeface="Aptos" panose="020B0004020202020204" pitchFamily="34" charset="0"/>
              </a:rPr>
              <a:t>càlcul</a:t>
            </a:r>
            <a:r>
              <a:rPr lang="es-ES" sz="1900" b="1" dirty="0">
                <a:latin typeface="Aptos" panose="020B0004020202020204" pitchFamily="34" charset="0"/>
              </a:rPr>
              <a:t> de la </a:t>
            </a:r>
            <a:r>
              <a:rPr lang="es-ES" sz="1900" b="1" dirty="0" err="1">
                <a:latin typeface="Aptos" panose="020B0004020202020204" pitchFamily="34" charset="0"/>
              </a:rPr>
              <a:t>puntuació</a:t>
            </a:r>
            <a:r>
              <a:rPr lang="es-ES" sz="1900" b="1" dirty="0">
                <a:latin typeface="Aptos" panose="020B0004020202020204" pitchFamily="34" charset="0"/>
              </a:rPr>
              <a:t>:</a:t>
            </a: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a-E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 = </a:t>
            </a:r>
            <a:r>
              <a:rPr lang="ca-E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Pmax</a:t>
            </a:r>
            <a:r>
              <a:rPr lang="ca-E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x ((L – Oi)/(L – </a:t>
            </a:r>
            <a:r>
              <a:rPr lang="ca-ES" sz="24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Omin</a:t>
            </a:r>
            <a:r>
              <a:rPr lang="ca-E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))</a:t>
            </a: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a-ES" sz="19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Ponderació oferta econòmica</a:t>
            </a:r>
            <a:r>
              <a:rPr lang="ca-ES" sz="1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ca-ES" sz="19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35</a:t>
            </a:r>
            <a:r>
              <a:rPr lang="ca-ES" sz="1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%</a:t>
            </a:r>
            <a:endParaRPr lang="es-ES" sz="1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ES" sz="1900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9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Fórmula de càlcul de la temeritat: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considerarà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que una oferta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és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susceptible de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contenir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valors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anormals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desproporcionats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quan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el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percentatge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baixa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ofert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sigui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superior a la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mitjana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aritmètica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tots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els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percentatges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baixa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mitjans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oferts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en cinc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punts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percentuals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0" name="Imatge 9" descr="Imatge que conté text, Font, logotip, Gràfics&#10;&#10;Pot ser que el contingut generat amb IA no sigui correcte.">
            <a:extLst>
              <a:ext uri="{FF2B5EF4-FFF2-40B4-BE49-F238E27FC236}">
                <a16:creationId xmlns:a16="http://schemas.microsoft.com/office/drawing/2014/main" id="{48472663-DB72-9E3B-822A-9BE5E2198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976" y="1"/>
            <a:ext cx="2026024" cy="1350302"/>
          </a:xfrm>
          <a:prstGeom prst="rect">
            <a:avLst/>
          </a:prstGeom>
        </p:spPr>
      </p:pic>
      <p:cxnSp>
        <p:nvCxnSpPr>
          <p:cNvPr id="12" name="Connector recte 11">
            <a:extLst>
              <a:ext uri="{FF2B5EF4-FFF2-40B4-BE49-F238E27FC236}">
                <a16:creationId xmlns:a16="http://schemas.microsoft.com/office/drawing/2014/main" id="{B9BB3FAD-A8A1-8FC3-034B-BD10B3DD2F0B}"/>
              </a:ext>
            </a:extLst>
          </p:cNvPr>
          <p:cNvCxnSpPr/>
          <p:nvPr/>
        </p:nvCxnSpPr>
        <p:spPr>
          <a:xfrm>
            <a:off x="942974" y="1859756"/>
            <a:ext cx="4086226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9" name="Contenidor de contingut 8">
            <a:extLst>
              <a:ext uri="{FF2B5EF4-FFF2-40B4-BE49-F238E27FC236}">
                <a16:creationId xmlns:a16="http://schemas.microsoft.com/office/drawing/2014/main" id="{6BDD8F11-CD92-88AF-048B-044A4EEB53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1842545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70639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20EFCCE-FB61-C76C-DA5E-B10DF7826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974" y="259556"/>
            <a:ext cx="4300830" cy="1350302"/>
          </a:xfrm>
        </p:spPr>
        <p:txBody>
          <a:bodyPr/>
          <a:lstStyle/>
          <a:p>
            <a:r>
              <a:rPr lang="es-ES" b="1" dirty="0" err="1"/>
              <a:t>Diputació</a:t>
            </a:r>
            <a:r>
              <a:rPr lang="es-ES" b="1" dirty="0"/>
              <a:t> de Barcelona</a:t>
            </a:r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893EDE6E-496F-88A5-863F-7C7B989EA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980780"/>
            <a:ext cx="9783388" cy="4164526"/>
          </a:xfrm>
        </p:spPr>
        <p:txBody>
          <a:bodyPr>
            <a:normAutofit/>
          </a:bodyPr>
          <a:lstStyle/>
          <a:p>
            <a:r>
              <a:rPr lang="es-ES" sz="1800" b="1" dirty="0">
                <a:latin typeface="Aptos" panose="020B0004020202020204" pitchFamily="34" charset="0"/>
              </a:rPr>
              <a:t>Fórmula de </a:t>
            </a:r>
            <a:r>
              <a:rPr lang="es-ES" sz="1800" b="1" dirty="0" err="1">
                <a:latin typeface="Aptos" panose="020B0004020202020204" pitchFamily="34" charset="0"/>
              </a:rPr>
              <a:t>càlcul</a:t>
            </a:r>
            <a:r>
              <a:rPr lang="es-ES" sz="1800" b="1" dirty="0">
                <a:latin typeface="Aptos" panose="020B0004020202020204" pitchFamily="34" charset="0"/>
              </a:rPr>
              <a:t> de la </a:t>
            </a:r>
            <a:r>
              <a:rPr lang="es-ES" sz="1800" b="1" dirty="0" err="1">
                <a:latin typeface="Aptos" panose="020B0004020202020204" pitchFamily="34" charset="0"/>
              </a:rPr>
              <a:t>puntuació</a:t>
            </a:r>
            <a:r>
              <a:rPr lang="es-ES" sz="1800" b="1" dirty="0">
                <a:latin typeface="Aptos" panose="020B0004020202020204" pitchFamily="34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 ser una subhasta, la representació gràfica de la puntuació econòmica no procedeix. 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ES" sz="1800" b="1" dirty="0"/>
          </a:p>
          <a:p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Ponderació oferta econòmica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100%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ES" sz="1800" b="1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Fórmula de càlcul de la temeritat: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s-ES" sz="1800" dirty="0" err="1"/>
              <a:t>Article</a:t>
            </a:r>
            <a:r>
              <a:rPr lang="es-ES" sz="1800" dirty="0"/>
              <a:t> 85 del </a:t>
            </a:r>
            <a:r>
              <a:rPr lang="es-ES" sz="1800" dirty="0" err="1"/>
              <a:t>Reglament</a:t>
            </a:r>
            <a:r>
              <a:rPr lang="es-ES" sz="1800" dirty="0"/>
              <a:t> General de la </a:t>
            </a:r>
            <a:r>
              <a:rPr lang="es-ES" sz="1800" dirty="0" err="1"/>
              <a:t>Llei</a:t>
            </a:r>
            <a:r>
              <a:rPr lang="es-ES" sz="1800" dirty="0"/>
              <a:t> de contractes de les </a:t>
            </a:r>
            <a:r>
              <a:rPr lang="es-ES" sz="1800" dirty="0" err="1"/>
              <a:t>Administracions</a:t>
            </a:r>
            <a:r>
              <a:rPr lang="es-ES" sz="1800" dirty="0"/>
              <a:t> Públiques:</a:t>
            </a:r>
          </a:p>
          <a:p>
            <a:r>
              <a:rPr lang="es-ES" sz="1800" dirty="0"/>
              <a:t>Las que sean inferiores en más de 10 unidades porcentuales a la media aritmética de las ofertas presentadas</a:t>
            </a:r>
          </a:p>
        </p:txBody>
      </p:sp>
      <p:pic>
        <p:nvPicPr>
          <p:cNvPr id="10" name="Imatge 9" descr="Imatge que conté text, Font, logotip, Gràfics&#10;&#10;Pot ser que el contingut generat amb IA no sigui correcte.">
            <a:extLst>
              <a:ext uri="{FF2B5EF4-FFF2-40B4-BE49-F238E27FC236}">
                <a16:creationId xmlns:a16="http://schemas.microsoft.com/office/drawing/2014/main" id="{48472663-DB72-9E3B-822A-9BE5E2198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976" y="1"/>
            <a:ext cx="2026024" cy="1350302"/>
          </a:xfrm>
          <a:prstGeom prst="rect">
            <a:avLst/>
          </a:prstGeom>
        </p:spPr>
      </p:pic>
      <p:cxnSp>
        <p:nvCxnSpPr>
          <p:cNvPr id="12" name="Connector recte 11">
            <a:extLst>
              <a:ext uri="{FF2B5EF4-FFF2-40B4-BE49-F238E27FC236}">
                <a16:creationId xmlns:a16="http://schemas.microsoft.com/office/drawing/2014/main" id="{B9BB3FAD-A8A1-8FC3-034B-BD10B3DD2F0B}"/>
              </a:ext>
            </a:extLst>
          </p:cNvPr>
          <p:cNvCxnSpPr/>
          <p:nvPr/>
        </p:nvCxnSpPr>
        <p:spPr>
          <a:xfrm>
            <a:off x="942974" y="1859756"/>
            <a:ext cx="4086226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516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20EFCCE-FB61-C76C-DA5E-B10DF7826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"/>
            <a:ext cx="3932237" cy="1679510"/>
          </a:xfrm>
        </p:spPr>
        <p:txBody>
          <a:bodyPr>
            <a:normAutofit/>
          </a:bodyPr>
          <a:lstStyle/>
          <a:p>
            <a:r>
              <a:rPr lang="es-ES" b="1" dirty="0"/>
              <a:t>Dirección General de Carreteres (MITMS)</a:t>
            </a:r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893EDE6E-496F-88A5-863F-7C7B989EA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980780"/>
            <a:ext cx="4189412" cy="4164526"/>
          </a:xfrm>
        </p:spPr>
        <p:txBody>
          <a:bodyPr>
            <a:normAutofit/>
          </a:bodyPr>
          <a:lstStyle/>
          <a:p>
            <a:r>
              <a:rPr lang="es-ES" sz="1900" b="1" dirty="0">
                <a:latin typeface="Aptos" panose="020B0004020202020204" pitchFamily="34" charset="0"/>
              </a:rPr>
              <a:t>Fórmula de </a:t>
            </a:r>
            <a:r>
              <a:rPr lang="es-ES" sz="1900" b="1" dirty="0" err="1">
                <a:latin typeface="Aptos" panose="020B0004020202020204" pitchFamily="34" charset="0"/>
              </a:rPr>
              <a:t>càlcul</a:t>
            </a:r>
            <a:r>
              <a:rPr lang="es-ES" sz="1900" b="1" dirty="0">
                <a:latin typeface="Aptos" panose="020B0004020202020204" pitchFamily="34" charset="0"/>
              </a:rPr>
              <a:t> de la </a:t>
            </a:r>
            <a:r>
              <a:rPr lang="es-ES" sz="1900" b="1" dirty="0" err="1">
                <a:latin typeface="Aptos" panose="020B0004020202020204" pitchFamily="34" charset="0"/>
              </a:rPr>
              <a:t>puntuació</a:t>
            </a:r>
            <a:r>
              <a:rPr lang="es-ES" sz="1900" b="1" dirty="0">
                <a:latin typeface="Aptos" panose="020B0004020202020204" pitchFamily="34" charset="0"/>
              </a:rPr>
              <a:t>:</a:t>
            </a: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Ponderació oferta econòmica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4</a:t>
            </a:r>
            <a:r>
              <a:rPr lang="ca-E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5,9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%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Fórmula de càlcul de la temeritat: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 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BOj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&gt; BR + UT⎯→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OEj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es 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presuntamente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anormal.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UT = 5% si BR&lt;10%;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UT = 100/(8xBR) si BR &gt;10%</a:t>
            </a:r>
          </a:p>
        </p:txBody>
      </p:sp>
      <p:pic>
        <p:nvPicPr>
          <p:cNvPr id="10" name="Imatge 9" descr="Imatge que conté text, Font, logotip, Gràfics&#10;&#10;Pot ser que el contingut generat amb IA no sigui correcte.">
            <a:extLst>
              <a:ext uri="{FF2B5EF4-FFF2-40B4-BE49-F238E27FC236}">
                <a16:creationId xmlns:a16="http://schemas.microsoft.com/office/drawing/2014/main" id="{48472663-DB72-9E3B-822A-9BE5E2198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976" y="1"/>
            <a:ext cx="2026024" cy="1350302"/>
          </a:xfrm>
          <a:prstGeom prst="rect">
            <a:avLst/>
          </a:prstGeom>
        </p:spPr>
      </p:pic>
      <p:cxnSp>
        <p:nvCxnSpPr>
          <p:cNvPr id="12" name="Connector recte 11">
            <a:extLst>
              <a:ext uri="{FF2B5EF4-FFF2-40B4-BE49-F238E27FC236}">
                <a16:creationId xmlns:a16="http://schemas.microsoft.com/office/drawing/2014/main" id="{B9BB3FAD-A8A1-8FC3-034B-BD10B3DD2F0B}"/>
              </a:ext>
            </a:extLst>
          </p:cNvPr>
          <p:cNvCxnSpPr/>
          <p:nvPr/>
        </p:nvCxnSpPr>
        <p:spPr>
          <a:xfrm>
            <a:off x="942974" y="1859756"/>
            <a:ext cx="4086226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6" name="Imatge 5">
            <a:extLst>
              <a:ext uri="{FF2B5EF4-FFF2-40B4-BE49-F238E27FC236}">
                <a16:creationId xmlns:a16="http://schemas.microsoft.com/office/drawing/2014/main" id="{298503C9-49C0-A090-A5BD-03E31C2B35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772" y="2407104"/>
            <a:ext cx="2104200" cy="75690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Contenidor de contingut 7">
            <a:extLst>
              <a:ext uri="{FF2B5EF4-FFF2-40B4-BE49-F238E27FC236}">
                <a16:creationId xmlns:a16="http://schemas.microsoft.com/office/drawing/2014/main" id="{F0DBBA30-51FC-D8C9-0345-5764EB6097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6597214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0841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20EFCCE-FB61-C76C-DA5E-B10DF7826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"/>
            <a:ext cx="3932237" cy="1679510"/>
          </a:xfrm>
        </p:spPr>
        <p:txBody>
          <a:bodyPr>
            <a:normAutofit/>
          </a:bodyPr>
          <a:lstStyle/>
          <a:p>
            <a:r>
              <a:rPr lang="es-ES" b="1" dirty="0"/>
              <a:t>Ferrocarril </a:t>
            </a:r>
            <a:r>
              <a:rPr lang="es-ES" b="1" dirty="0" err="1"/>
              <a:t>Metrop</a:t>
            </a:r>
            <a:r>
              <a:rPr lang="es-ES" b="1" dirty="0"/>
              <a:t>. BCN SA (ATM)</a:t>
            </a:r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893EDE6E-496F-88A5-863F-7C7B989EA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980780"/>
            <a:ext cx="4189412" cy="4164526"/>
          </a:xfrm>
        </p:spPr>
        <p:txBody>
          <a:bodyPr>
            <a:normAutofit lnSpcReduction="10000"/>
          </a:bodyPr>
          <a:lstStyle/>
          <a:p>
            <a:r>
              <a:rPr lang="es-ES" sz="1900" b="1" dirty="0">
                <a:latin typeface="Aptos" panose="020B0004020202020204" pitchFamily="34" charset="0"/>
              </a:rPr>
              <a:t>Fórmula de </a:t>
            </a:r>
            <a:r>
              <a:rPr lang="es-ES" sz="1900" b="1" dirty="0" err="1">
                <a:latin typeface="Aptos" panose="020B0004020202020204" pitchFamily="34" charset="0"/>
              </a:rPr>
              <a:t>càlcul</a:t>
            </a:r>
            <a:r>
              <a:rPr lang="es-ES" sz="1900" b="1" dirty="0">
                <a:latin typeface="Aptos" panose="020B0004020202020204" pitchFamily="34" charset="0"/>
              </a:rPr>
              <a:t> de la </a:t>
            </a:r>
            <a:r>
              <a:rPr lang="es-ES" sz="1900" b="1" dirty="0" err="1">
                <a:latin typeface="Aptos" panose="020B0004020202020204" pitchFamily="34" charset="0"/>
              </a:rPr>
              <a:t>puntuació</a:t>
            </a:r>
            <a:r>
              <a:rPr lang="es-ES" sz="1900" b="1" dirty="0">
                <a:latin typeface="Aptos" panose="020B0004020202020204" pitchFamily="34" charset="0"/>
              </a:rPr>
              <a:t>:</a:t>
            </a: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Puntuació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Total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punts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x (B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max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/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BOi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</a:t>
            </a:r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Ponderació oferta econòmica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ca-E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60-65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%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Fórmula de càlcul de la temeritat:</a:t>
            </a:r>
          </a:p>
          <a:p>
            <a:r>
              <a:rPr lang="es-ES" sz="1800" dirty="0" err="1"/>
              <a:t>Article</a:t>
            </a:r>
            <a:r>
              <a:rPr lang="es-ES" sz="1800" dirty="0"/>
              <a:t> 85 del </a:t>
            </a:r>
            <a:r>
              <a:rPr lang="es-ES" sz="1800" dirty="0" err="1"/>
              <a:t>Reglament</a:t>
            </a:r>
            <a:r>
              <a:rPr lang="es-ES" sz="1800" dirty="0"/>
              <a:t> General de la </a:t>
            </a:r>
            <a:r>
              <a:rPr lang="es-ES" sz="1800" dirty="0" err="1"/>
              <a:t>Llei</a:t>
            </a:r>
            <a:r>
              <a:rPr lang="es-ES" sz="1800" dirty="0"/>
              <a:t> de contractes de les </a:t>
            </a:r>
            <a:r>
              <a:rPr lang="es-ES" sz="1800" dirty="0" err="1"/>
              <a:t>Administracions</a:t>
            </a:r>
            <a:r>
              <a:rPr lang="es-ES" sz="1800" dirty="0"/>
              <a:t> Públiques:</a:t>
            </a:r>
          </a:p>
          <a:p>
            <a:r>
              <a:rPr lang="es-ES" sz="1800" dirty="0"/>
              <a:t>Las que sean inferiores en más de 10 unidades porcentuales a la media aritmética de las ofertas presentadas</a:t>
            </a:r>
          </a:p>
        </p:txBody>
      </p:sp>
      <p:pic>
        <p:nvPicPr>
          <p:cNvPr id="10" name="Imatge 9" descr="Imatge que conté text, Font, logotip, Gràfics&#10;&#10;Pot ser que el contingut generat amb IA no sigui correcte.">
            <a:extLst>
              <a:ext uri="{FF2B5EF4-FFF2-40B4-BE49-F238E27FC236}">
                <a16:creationId xmlns:a16="http://schemas.microsoft.com/office/drawing/2014/main" id="{48472663-DB72-9E3B-822A-9BE5E2198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976" y="1"/>
            <a:ext cx="2026024" cy="1350302"/>
          </a:xfrm>
          <a:prstGeom prst="rect">
            <a:avLst/>
          </a:prstGeom>
        </p:spPr>
      </p:pic>
      <p:cxnSp>
        <p:nvCxnSpPr>
          <p:cNvPr id="12" name="Connector recte 11">
            <a:extLst>
              <a:ext uri="{FF2B5EF4-FFF2-40B4-BE49-F238E27FC236}">
                <a16:creationId xmlns:a16="http://schemas.microsoft.com/office/drawing/2014/main" id="{B9BB3FAD-A8A1-8FC3-034B-BD10B3DD2F0B}"/>
              </a:ext>
            </a:extLst>
          </p:cNvPr>
          <p:cNvCxnSpPr/>
          <p:nvPr/>
        </p:nvCxnSpPr>
        <p:spPr>
          <a:xfrm>
            <a:off x="942974" y="1859756"/>
            <a:ext cx="4086226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7" name="Contenidor de contingut 6">
            <a:extLst>
              <a:ext uri="{FF2B5EF4-FFF2-40B4-BE49-F238E27FC236}">
                <a16:creationId xmlns:a16="http://schemas.microsoft.com/office/drawing/2014/main" id="{3406BA34-2420-8C92-B646-4E141CC946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4801423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03630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20EFCCE-FB61-C76C-DA5E-B10DF7826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"/>
            <a:ext cx="3932237" cy="1738732"/>
          </a:xfrm>
        </p:spPr>
        <p:txBody>
          <a:bodyPr>
            <a:normAutofit/>
          </a:bodyPr>
          <a:lstStyle/>
          <a:p>
            <a:r>
              <a:rPr lang="es-ES" b="1" dirty="0" err="1"/>
              <a:t>Ferrocarrils</a:t>
            </a:r>
            <a:r>
              <a:rPr lang="es-ES" b="1" dirty="0"/>
              <a:t> de la Generalitat de Catalunya (FGC)</a:t>
            </a:r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893EDE6E-496F-88A5-863F-7C7B989EA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980780"/>
            <a:ext cx="4189412" cy="4164526"/>
          </a:xfrm>
        </p:spPr>
        <p:txBody>
          <a:bodyPr>
            <a:normAutofit lnSpcReduction="10000"/>
          </a:bodyPr>
          <a:lstStyle/>
          <a:p>
            <a:r>
              <a:rPr lang="es-ES" sz="1900" b="1" dirty="0">
                <a:latin typeface="Aptos" panose="020B0004020202020204" pitchFamily="34" charset="0"/>
              </a:rPr>
              <a:t>Fórmula de </a:t>
            </a:r>
            <a:r>
              <a:rPr lang="es-ES" sz="1900" b="1" dirty="0" err="1">
                <a:latin typeface="Aptos" panose="020B0004020202020204" pitchFamily="34" charset="0"/>
              </a:rPr>
              <a:t>càlcul</a:t>
            </a:r>
            <a:r>
              <a:rPr lang="es-ES" sz="1900" b="1" dirty="0">
                <a:latin typeface="Aptos" panose="020B0004020202020204" pitchFamily="34" charset="0"/>
              </a:rPr>
              <a:t> de la </a:t>
            </a:r>
            <a:r>
              <a:rPr lang="es-ES" sz="1900" b="1" dirty="0" err="1">
                <a:latin typeface="Aptos" panose="020B0004020202020204" pitchFamily="34" charset="0"/>
              </a:rPr>
              <a:t>puntuació</a:t>
            </a:r>
            <a:r>
              <a:rPr lang="es-ES" sz="1900" b="1" dirty="0">
                <a:latin typeface="Aptos" panose="020B0004020202020204" pitchFamily="34" charset="0"/>
              </a:rPr>
              <a:t>:</a:t>
            </a:r>
          </a:p>
          <a:p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𝑃𝑢𝑛𝑡𝑢𝑎𝑐𝑖ó 𝑜𝑓𝑒𝑟𝑡𝑎 = 50 𝑥 (% 𝐷𝑒𝑠𝑐𝑜𝑚𝑝𝑡𝑒 𝑜𝑓𝑒𝑟𝑡𝑎𝑡)/ (% 𝑚é𝑠 𝑎𝑙𝑡 (𝑚é𝑠 𝑒𝑐𝑜𝑛ò𝑚𝑖𝑐𝑎))</a:t>
            </a: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Ponderació oferta econòmica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50%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Fórmula de càlcul de la temeritat: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Una oferta pot contenir valors anormals o desproporcionats si l’oferta econòmica és inferior en més del 15% a la mitjana aritmètica de les ofertes presentades</a:t>
            </a:r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Imatge 9" descr="Imatge que conté text, Font, logotip, Gràfics&#10;&#10;Pot ser que el contingut generat amb IA no sigui correcte.">
            <a:extLst>
              <a:ext uri="{FF2B5EF4-FFF2-40B4-BE49-F238E27FC236}">
                <a16:creationId xmlns:a16="http://schemas.microsoft.com/office/drawing/2014/main" id="{48472663-DB72-9E3B-822A-9BE5E2198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976" y="1"/>
            <a:ext cx="2026024" cy="1350302"/>
          </a:xfrm>
          <a:prstGeom prst="rect">
            <a:avLst/>
          </a:prstGeom>
        </p:spPr>
      </p:pic>
      <p:cxnSp>
        <p:nvCxnSpPr>
          <p:cNvPr id="12" name="Connector recte 11">
            <a:extLst>
              <a:ext uri="{FF2B5EF4-FFF2-40B4-BE49-F238E27FC236}">
                <a16:creationId xmlns:a16="http://schemas.microsoft.com/office/drawing/2014/main" id="{B9BB3FAD-A8A1-8FC3-034B-BD10B3DD2F0B}"/>
              </a:ext>
            </a:extLst>
          </p:cNvPr>
          <p:cNvCxnSpPr/>
          <p:nvPr/>
        </p:nvCxnSpPr>
        <p:spPr>
          <a:xfrm>
            <a:off x="942974" y="1859756"/>
            <a:ext cx="4086226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6" name="Contenidor de contingut 5">
            <a:extLst>
              <a:ext uri="{FF2B5EF4-FFF2-40B4-BE49-F238E27FC236}">
                <a16:creationId xmlns:a16="http://schemas.microsoft.com/office/drawing/2014/main" id="{2D6FA908-6CF3-796F-CFFE-F4E25AF4CA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0024000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11566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20EFCCE-FB61-C76C-DA5E-B10DF7826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"/>
            <a:ext cx="3932237" cy="1586200"/>
          </a:xfrm>
        </p:spPr>
        <p:txBody>
          <a:bodyPr>
            <a:normAutofit/>
          </a:bodyPr>
          <a:lstStyle/>
          <a:p>
            <a:r>
              <a:rPr lang="es-ES" b="1" dirty="0"/>
              <a:t>Infraestructures.cat</a:t>
            </a:r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893EDE6E-496F-88A5-863F-7C7B989EA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980780"/>
            <a:ext cx="4189412" cy="4164526"/>
          </a:xfrm>
        </p:spPr>
        <p:txBody>
          <a:bodyPr>
            <a:normAutofit/>
          </a:bodyPr>
          <a:lstStyle/>
          <a:p>
            <a:r>
              <a:rPr lang="es-ES" sz="1900" b="1" dirty="0">
                <a:latin typeface="Aptos" panose="020B0004020202020204" pitchFamily="34" charset="0"/>
              </a:rPr>
              <a:t>Fórmula de </a:t>
            </a:r>
            <a:r>
              <a:rPr lang="es-ES" sz="1900" b="1" dirty="0" err="1">
                <a:latin typeface="Aptos" panose="020B0004020202020204" pitchFamily="34" charset="0"/>
              </a:rPr>
              <a:t>càlcul</a:t>
            </a:r>
            <a:r>
              <a:rPr lang="es-ES" sz="1900" b="1" dirty="0">
                <a:latin typeface="Aptos" panose="020B0004020202020204" pitchFamily="34" charset="0"/>
              </a:rPr>
              <a:t> de la </a:t>
            </a:r>
            <a:r>
              <a:rPr lang="es-ES" sz="1900" b="1" dirty="0" err="1">
                <a:latin typeface="Aptos" panose="020B0004020202020204" pitchFamily="34" charset="0"/>
              </a:rPr>
              <a:t>puntuació</a:t>
            </a:r>
            <a:r>
              <a:rPr lang="es-ES" sz="1900" b="1" dirty="0">
                <a:latin typeface="Aptos" panose="020B0004020202020204" pitchFamily="34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PEi</a:t>
            </a:r>
            <a:r>
              <a:rPr lang="ca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= 30 * ( 1 - (Oi – </a:t>
            </a:r>
            <a:r>
              <a:rPr lang="ca-E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Omin</a:t>
            </a:r>
            <a:r>
              <a:rPr lang="ca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/ IL )</a:t>
            </a:r>
            <a:endParaRPr lang="ca-ES" sz="20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Ponderació oferta econòmica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30%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Fórmula de càlcul de la temeritat: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baixa econòmica límit inicial a considerar és BLIM = BR + 2</a:t>
            </a:r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Imatge 9" descr="Imatge que conté text, Font, logotip, Gràfics&#10;&#10;Pot ser que el contingut generat amb IA no sigui correcte.">
            <a:extLst>
              <a:ext uri="{FF2B5EF4-FFF2-40B4-BE49-F238E27FC236}">
                <a16:creationId xmlns:a16="http://schemas.microsoft.com/office/drawing/2014/main" id="{48472663-DB72-9E3B-822A-9BE5E2198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976" y="1"/>
            <a:ext cx="2026024" cy="1350302"/>
          </a:xfrm>
          <a:prstGeom prst="rect">
            <a:avLst/>
          </a:prstGeom>
        </p:spPr>
      </p:pic>
      <p:cxnSp>
        <p:nvCxnSpPr>
          <p:cNvPr id="12" name="Connector recte 11">
            <a:extLst>
              <a:ext uri="{FF2B5EF4-FFF2-40B4-BE49-F238E27FC236}">
                <a16:creationId xmlns:a16="http://schemas.microsoft.com/office/drawing/2014/main" id="{B9BB3FAD-A8A1-8FC3-034B-BD10B3DD2F0B}"/>
              </a:ext>
            </a:extLst>
          </p:cNvPr>
          <p:cNvCxnSpPr/>
          <p:nvPr/>
        </p:nvCxnSpPr>
        <p:spPr>
          <a:xfrm>
            <a:off x="942974" y="1859756"/>
            <a:ext cx="4086226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7" name="Contenidor de contingut 6">
            <a:extLst>
              <a:ext uri="{FF2B5EF4-FFF2-40B4-BE49-F238E27FC236}">
                <a16:creationId xmlns:a16="http://schemas.microsoft.com/office/drawing/2014/main" id="{D5CBA324-E78F-F2E1-F22A-7E5E2BA188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1578372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44372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20EFCCE-FB61-C76C-DA5E-B10DF7826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0"/>
            <a:ext cx="3932237" cy="1859755"/>
          </a:xfrm>
        </p:spPr>
        <p:txBody>
          <a:bodyPr>
            <a:normAutofit/>
          </a:bodyPr>
          <a:lstStyle/>
          <a:p>
            <a:r>
              <a:rPr lang="es-ES" b="1" dirty="0"/>
              <a:t>Inst. </a:t>
            </a:r>
            <a:r>
              <a:rPr lang="es-ES" b="1" dirty="0" err="1"/>
              <a:t>Mun</a:t>
            </a:r>
            <a:r>
              <a:rPr lang="es-ES" b="1" dirty="0"/>
              <a:t>. </a:t>
            </a:r>
            <a:r>
              <a:rPr lang="es-ES" b="1" dirty="0" err="1"/>
              <a:t>Habitatge</a:t>
            </a:r>
            <a:r>
              <a:rPr lang="es-ES" b="1" dirty="0"/>
              <a:t> i </a:t>
            </a:r>
            <a:r>
              <a:rPr lang="es-ES" b="1" dirty="0" err="1"/>
              <a:t>Rehabilitació</a:t>
            </a:r>
            <a:r>
              <a:rPr lang="es-ES" b="1" dirty="0"/>
              <a:t> de Barcelona (IMHAB)</a:t>
            </a:r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893EDE6E-496F-88A5-863F-7C7B989EA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980780"/>
            <a:ext cx="4189412" cy="4164526"/>
          </a:xfrm>
        </p:spPr>
        <p:txBody>
          <a:bodyPr>
            <a:normAutofit fontScale="92500" lnSpcReduction="10000"/>
          </a:bodyPr>
          <a:lstStyle/>
          <a:p>
            <a:r>
              <a:rPr lang="es-ES" sz="1900" b="1" dirty="0">
                <a:latin typeface="Aptos" panose="020B0004020202020204" pitchFamily="34" charset="0"/>
              </a:rPr>
              <a:t>Fórmula de </a:t>
            </a:r>
            <a:r>
              <a:rPr lang="es-ES" sz="1900" b="1" dirty="0" err="1">
                <a:latin typeface="Aptos" panose="020B0004020202020204" pitchFamily="34" charset="0"/>
              </a:rPr>
              <a:t>càlcul</a:t>
            </a:r>
            <a:r>
              <a:rPr lang="es-ES" sz="1900" b="1" dirty="0">
                <a:latin typeface="Aptos" panose="020B0004020202020204" pitchFamily="34" charset="0"/>
              </a:rPr>
              <a:t> de la </a:t>
            </a:r>
            <a:r>
              <a:rPr lang="es-ES" sz="1900" b="1" dirty="0" err="1">
                <a:latin typeface="Aptos" panose="020B0004020202020204" pitchFamily="34" charset="0"/>
              </a:rPr>
              <a:t>puntuació</a:t>
            </a:r>
            <a:r>
              <a:rPr lang="es-ES" sz="1900" b="1" dirty="0">
                <a:latin typeface="Aptos" panose="020B0004020202020204" pitchFamily="34" charset="0"/>
              </a:rPr>
              <a:t>:</a:t>
            </a: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a-ES" sz="1800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Ponderació oferta econòmica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10-</a:t>
            </a:r>
            <a:r>
              <a:rPr lang="ca-E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0%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Fórmula de càlcul de la temeritat: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Serà considerada com anormal o desproporcionada la baixa de tota proposició econòmica que excedeixi de la mitja més 5 punts percentuals i en el cas d’una única empresa licitadora de 20 punts respecte el pressupost base de licitació</a:t>
            </a:r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Imatge 9" descr="Imatge que conté text, Font, logotip, Gràfics&#10;&#10;Pot ser que el contingut generat amb IA no sigui correcte.">
            <a:extLst>
              <a:ext uri="{FF2B5EF4-FFF2-40B4-BE49-F238E27FC236}">
                <a16:creationId xmlns:a16="http://schemas.microsoft.com/office/drawing/2014/main" id="{48472663-DB72-9E3B-822A-9BE5E2198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976" y="1"/>
            <a:ext cx="2026024" cy="1350302"/>
          </a:xfrm>
          <a:prstGeom prst="rect">
            <a:avLst/>
          </a:prstGeom>
        </p:spPr>
      </p:pic>
      <p:cxnSp>
        <p:nvCxnSpPr>
          <p:cNvPr id="12" name="Connector recte 11">
            <a:extLst>
              <a:ext uri="{FF2B5EF4-FFF2-40B4-BE49-F238E27FC236}">
                <a16:creationId xmlns:a16="http://schemas.microsoft.com/office/drawing/2014/main" id="{B9BB3FAD-A8A1-8FC3-034B-BD10B3DD2F0B}"/>
              </a:ext>
            </a:extLst>
          </p:cNvPr>
          <p:cNvCxnSpPr/>
          <p:nvPr/>
        </p:nvCxnSpPr>
        <p:spPr>
          <a:xfrm>
            <a:off x="942974" y="1859756"/>
            <a:ext cx="4086226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6" name="Imatge 5">
            <a:extLst>
              <a:ext uri="{FF2B5EF4-FFF2-40B4-BE49-F238E27FC236}">
                <a16:creationId xmlns:a16="http://schemas.microsoft.com/office/drawing/2014/main" id="{A81515B6-AD2A-E01C-D2F7-2C1B4F6DBA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611" y="2484896"/>
            <a:ext cx="4246347" cy="482235"/>
          </a:xfrm>
          <a:prstGeom prst="rect">
            <a:avLst/>
          </a:prstGeom>
        </p:spPr>
      </p:pic>
      <p:graphicFrame>
        <p:nvGraphicFramePr>
          <p:cNvPr id="11" name="Contenidor de contingut 10">
            <a:extLst>
              <a:ext uri="{FF2B5EF4-FFF2-40B4-BE49-F238E27FC236}">
                <a16:creationId xmlns:a16="http://schemas.microsoft.com/office/drawing/2014/main" id="{27F86A6E-3F39-C59E-79CF-B1BF1625F0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5129340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061845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20EFCCE-FB61-C76C-DA5E-B10DF7826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"/>
            <a:ext cx="3932237" cy="1716832"/>
          </a:xfrm>
        </p:spPr>
        <p:txBody>
          <a:bodyPr>
            <a:normAutofit/>
          </a:bodyPr>
          <a:lstStyle/>
          <a:p>
            <a:r>
              <a:rPr lang="fr-FR" b="1" dirty="0"/>
              <a:t>Institut </a:t>
            </a:r>
            <a:r>
              <a:rPr lang="fr-FR" b="1" dirty="0" err="1"/>
              <a:t>Català</a:t>
            </a:r>
            <a:r>
              <a:rPr lang="fr-FR" b="1" dirty="0"/>
              <a:t> de la Salut (ICS)</a:t>
            </a:r>
            <a:endParaRPr lang="es-ES" b="1" dirty="0"/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893EDE6E-496F-88A5-863F-7C7B989EA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980780"/>
            <a:ext cx="4189412" cy="4164526"/>
          </a:xfrm>
        </p:spPr>
        <p:txBody>
          <a:bodyPr>
            <a:normAutofit/>
          </a:bodyPr>
          <a:lstStyle/>
          <a:p>
            <a:r>
              <a:rPr lang="es-ES" sz="1900" b="1" dirty="0">
                <a:latin typeface="Aptos" panose="020B0004020202020204" pitchFamily="34" charset="0"/>
              </a:rPr>
              <a:t>Fórmula de </a:t>
            </a:r>
            <a:r>
              <a:rPr lang="es-ES" sz="1900" b="1" dirty="0" err="1">
                <a:latin typeface="Aptos" panose="020B0004020202020204" pitchFamily="34" charset="0"/>
              </a:rPr>
              <a:t>càlcul</a:t>
            </a:r>
            <a:r>
              <a:rPr lang="es-ES" sz="1900" b="1" dirty="0">
                <a:latin typeface="Aptos" panose="020B0004020202020204" pitchFamily="34" charset="0"/>
              </a:rPr>
              <a:t> de la </a:t>
            </a:r>
            <a:r>
              <a:rPr lang="es-ES" sz="1900" b="1" dirty="0" err="1">
                <a:latin typeface="Aptos" panose="020B0004020202020204" pitchFamily="34" charset="0"/>
              </a:rPr>
              <a:t>puntuació</a:t>
            </a:r>
            <a:r>
              <a:rPr lang="es-ES" sz="1900" b="1" dirty="0">
                <a:latin typeface="Aptos" panose="020B0004020202020204" pitchFamily="34" charset="0"/>
              </a:rPr>
              <a:t>:</a:t>
            </a: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a-ES" sz="1800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Ponderació oferta econòmica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ca-E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55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-60%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Fórmula de càlcul de la temeritat: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Quan hi concorrin quatre licitadors o més, les que siguin inferiors en més de 10 unitats percentuals a la mitjana aritmètica de les ofertes presentades</a:t>
            </a:r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Imatge 9" descr="Imatge que conté text, Font, logotip, Gràfics&#10;&#10;Pot ser que el contingut generat amb IA no sigui correcte.">
            <a:extLst>
              <a:ext uri="{FF2B5EF4-FFF2-40B4-BE49-F238E27FC236}">
                <a16:creationId xmlns:a16="http://schemas.microsoft.com/office/drawing/2014/main" id="{48472663-DB72-9E3B-822A-9BE5E2198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976" y="1"/>
            <a:ext cx="2026024" cy="1350302"/>
          </a:xfrm>
          <a:prstGeom prst="rect">
            <a:avLst/>
          </a:prstGeom>
        </p:spPr>
      </p:pic>
      <p:cxnSp>
        <p:nvCxnSpPr>
          <p:cNvPr id="12" name="Connector recte 11">
            <a:extLst>
              <a:ext uri="{FF2B5EF4-FFF2-40B4-BE49-F238E27FC236}">
                <a16:creationId xmlns:a16="http://schemas.microsoft.com/office/drawing/2014/main" id="{B9BB3FAD-A8A1-8FC3-034B-BD10B3DD2F0B}"/>
              </a:ext>
            </a:extLst>
          </p:cNvPr>
          <p:cNvCxnSpPr/>
          <p:nvPr/>
        </p:nvCxnSpPr>
        <p:spPr>
          <a:xfrm>
            <a:off x="942974" y="1859756"/>
            <a:ext cx="4086226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7" name="Imatge 6">
            <a:extLst>
              <a:ext uri="{FF2B5EF4-FFF2-40B4-BE49-F238E27FC236}">
                <a16:creationId xmlns:a16="http://schemas.microsoft.com/office/drawing/2014/main" id="{BAD805ED-0CFC-DB2B-90D5-E0DA10258F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910" y="2524999"/>
            <a:ext cx="4025340" cy="49811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Contenidor de contingut 7">
            <a:extLst>
              <a:ext uri="{FF2B5EF4-FFF2-40B4-BE49-F238E27FC236}">
                <a16:creationId xmlns:a16="http://schemas.microsoft.com/office/drawing/2014/main" id="{55C58307-1BDD-AED5-E63A-9EBBD9AD7C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0691450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44934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20EFCCE-FB61-C76C-DA5E-B10DF7826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"/>
            <a:ext cx="3932237" cy="1679510"/>
          </a:xfrm>
        </p:spPr>
        <p:txBody>
          <a:bodyPr>
            <a:normAutofit/>
          </a:bodyPr>
          <a:lstStyle/>
          <a:p>
            <a:r>
              <a:rPr lang="es-ES" b="1" dirty="0" err="1"/>
              <a:t>Transports</a:t>
            </a:r>
            <a:r>
              <a:rPr lang="es-ES" b="1" dirty="0"/>
              <a:t> de Barcelona SA</a:t>
            </a:r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893EDE6E-496F-88A5-863F-7C7B989EA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980780"/>
            <a:ext cx="4189412" cy="4164526"/>
          </a:xfrm>
        </p:spPr>
        <p:txBody>
          <a:bodyPr>
            <a:normAutofit lnSpcReduction="10000"/>
          </a:bodyPr>
          <a:lstStyle/>
          <a:p>
            <a:r>
              <a:rPr lang="es-ES" sz="1900" b="1" dirty="0">
                <a:latin typeface="Aptos" panose="020B0004020202020204" pitchFamily="34" charset="0"/>
              </a:rPr>
              <a:t>Fórmula de </a:t>
            </a:r>
            <a:r>
              <a:rPr lang="es-ES" sz="1900" b="1" dirty="0" err="1">
                <a:latin typeface="Aptos" panose="020B0004020202020204" pitchFamily="34" charset="0"/>
              </a:rPr>
              <a:t>càlcul</a:t>
            </a:r>
            <a:r>
              <a:rPr lang="es-ES" sz="1900" b="1" dirty="0">
                <a:latin typeface="Aptos" panose="020B0004020202020204" pitchFamily="34" charset="0"/>
              </a:rPr>
              <a:t> de la </a:t>
            </a:r>
            <a:r>
              <a:rPr lang="es-ES" sz="1900" b="1" dirty="0" err="1">
                <a:latin typeface="Aptos" panose="020B0004020202020204" pitchFamily="34" charset="0"/>
              </a:rPr>
              <a:t>puntuació</a:t>
            </a:r>
            <a:r>
              <a:rPr lang="es-ES" sz="1900" b="1" dirty="0">
                <a:latin typeface="Aptos" panose="020B0004020202020204" pitchFamily="34" charset="0"/>
              </a:rPr>
              <a:t>:</a:t>
            </a: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Puntuació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Total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punts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x (B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max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/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BOi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</a:t>
            </a:r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Ponderació oferta econòmica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ca-E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68-75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%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Fórmula de càlcul de la temeritat:</a:t>
            </a:r>
          </a:p>
          <a:p>
            <a:r>
              <a:rPr lang="es-ES" sz="1800" dirty="0" err="1"/>
              <a:t>Article</a:t>
            </a:r>
            <a:r>
              <a:rPr lang="es-ES" sz="1800" dirty="0"/>
              <a:t> 85 del </a:t>
            </a:r>
            <a:r>
              <a:rPr lang="es-ES" sz="1800" dirty="0" err="1"/>
              <a:t>Reglament</a:t>
            </a:r>
            <a:r>
              <a:rPr lang="es-ES" sz="1800" dirty="0"/>
              <a:t> General de la </a:t>
            </a:r>
            <a:r>
              <a:rPr lang="es-ES" sz="1800" dirty="0" err="1"/>
              <a:t>Llei</a:t>
            </a:r>
            <a:r>
              <a:rPr lang="es-ES" sz="1800" dirty="0"/>
              <a:t> de contractes de les </a:t>
            </a:r>
            <a:r>
              <a:rPr lang="es-ES" sz="1800" dirty="0" err="1"/>
              <a:t>Administracions</a:t>
            </a:r>
            <a:r>
              <a:rPr lang="es-ES" sz="1800" dirty="0"/>
              <a:t> Públiques:</a:t>
            </a:r>
          </a:p>
          <a:p>
            <a:r>
              <a:rPr lang="es-ES" sz="1800" dirty="0"/>
              <a:t>Las que sean inferiores en más de 10 unidades porcentuales a la media aritmética de las ofertas presentadas</a:t>
            </a:r>
          </a:p>
        </p:txBody>
      </p:sp>
      <p:pic>
        <p:nvPicPr>
          <p:cNvPr id="10" name="Imatge 9" descr="Imatge que conté text, Font, logotip, Gràfics&#10;&#10;Pot ser que el contingut generat amb IA no sigui correcte.">
            <a:extLst>
              <a:ext uri="{FF2B5EF4-FFF2-40B4-BE49-F238E27FC236}">
                <a16:creationId xmlns:a16="http://schemas.microsoft.com/office/drawing/2014/main" id="{48472663-DB72-9E3B-822A-9BE5E2198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976" y="1"/>
            <a:ext cx="2026024" cy="1350302"/>
          </a:xfrm>
          <a:prstGeom prst="rect">
            <a:avLst/>
          </a:prstGeom>
        </p:spPr>
      </p:pic>
      <p:cxnSp>
        <p:nvCxnSpPr>
          <p:cNvPr id="12" name="Connector recte 11">
            <a:extLst>
              <a:ext uri="{FF2B5EF4-FFF2-40B4-BE49-F238E27FC236}">
                <a16:creationId xmlns:a16="http://schemas.microsoft.com/office/drawing/2014/main" id="{B9BB3FAD-A8A1-8FC3-034B-BD10B3DD2F0B}"/>
              </a:ext>
            </a:extLst>
          </p:cNvPr>
          <p:cNvCxnSpPr/>
          <p:nvPr/>
        </p:nvCxnSpPr>
        <p:spPr>
          <a:xfrm>
            <a:off x="942974" y="1859756"/>
            <a:ext cx="4086226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7" name="Contenidor de contingut 6">
            <a:extLst>
              <a:ext uri="{FF2B5EF4-FFF2-40B4-BE49-F238E27FC236}">
                <a16:creationId xmlns:a16="http://schemas.microsoft.com/office/drawing/2014/main" id="{3406BA34-2420-8C92-B646-4E141CC946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658331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46852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20EFCCE-FB61-C76C-DA5E-B10DF7826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0"/>
            <a:ext cx="3932237" cy="1859743"/>
          </a:xfrm>
        </p:spPr>
        <p:txBody>
          <a:bodyPr>
            <a:normAutofit/>
          </a:bodyPr>
          <a:lstStyle/>
          <a:p>
            <a:r>
              <a:rPr lang="es-ES" b="1" dirty="0"/>
              <a:t>Cambra de </a:t>
            </a:r>
            <a:r>
              <a:rPr lang="es-ES" b="1" dirty="0" err="1"/>
              <a:t>Contractistes</a:t>
            </a:r>
            <a:r>
              <a:rPr lang="es-ES" b="1" dirty="0"/>
              <a:t> </a:t>
            </a:r>
            <a:r>
              <a:rPr lang="es-ES" b="1" dirty="0" err="1"/>
              <a:t>d’Obres</a:t>
            </a:r>
            <a:r>
              <a:rPr lang="es-ES" b="1" dirty="0"/>
              <a:t> de Catalunya (CCOC)</a:t>
            </a:r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893EDE6E-496F-88A5-863F-7C7B989EA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980780"/>
            <a:ext cx="4189412" cy="4164526"/>
          </a:xfrm>
        </p:spPr>
        <p:txBody>
          <a:bodyPr>
            <a:normAutofit/>
          </a:bodyPr>
          <a:lstStyle/>
          <a:p>
            <a:r>
              <a:rPr lang="es-ES" sz="1900" b="1" dirty="0">
                <a:latin typeface="Aptos" panose="020B0004020202020204" pitchFamily="34" charset="0"/>
              </a:rPr>
              <a:t>Fórmula de </a:t>
            </a:r>
            <a:r>
              <a:rPr lang="es-ES" sz="1900" b="1" dirty="0" err="1">
                <a:latin typeface="Aptos" panose="020B0004020202020204" pitchFamily="34" charset="0"/>
              </a:rPr>
              <a:t>càlcul</a:t>
            </a:r>
            <a:r>
              <a:rPr lang="es-ES" sz="1900" b="1" dirty="0">
                <a:latin typeface="Aptos" panose="020B0004020202020204" pitchFamily="34" charset="0"/>
              </a:rPr>
              <a:t> de la </a:t>
            </a:r>
            <a:r>
              <a:rPr lang="es-ES" sz="1900" b="1" dirty="0" err="1">
                <a:latin typeface="Aptos" panose="020B0004020202020204" pitchFamily="34" charset="0"/>
              </a:rPr>
              <a:t>puntuació</a:t>
            </a:r>
            <a:r>
              <a:rPr lang="es-ES" sz="1900" b="1" dirty="0">
                <a:latin typeface="Aptos" panose="020B0004020202020204" pitchFamily="34" charset="0"/>
              </a:rPr>
              <a:t>:</a:t>
            </a: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Ponderació oferta econòmica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30</a:t>
            </a:r>
            <a:r>
              <a:rPr lang="ca-E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-50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%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Fórmula de càlcul de la temeritat: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baixa econòmica límit inicial a considerar és BLIM = BR + 2</a:t>
            </a:r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Imatge 9" descr="Imatge que conté text, Font, logotip, Gràfics&#10;&#10;Pot ser que el contingut generat amb IA no sigui correcte.">
            <a:extLst>
              <a:ext uri="{FF2B5EF4-FFF2-40B4-BE49-F238E27FC236}">
                <a16:creationId xmlns:a16="http://schemas.microsoft.com/office/drawing/2014/main" id="{48472663-DB72-9E3B-822A-9BE5E2198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976" y="1"/>
            <a:ext cx="2026024" cy="1350302"/>
          </a:xfrm>
          <a:prstGeom prst="rect">
            <a:avLst/>
          </a:prstGeom>
        </p:spPr>
      </p:pic>
      <p:cxnSp>
        <p:nvCxnSpPr>
          <p:cNvPr id="12" name="Connector recte 11">
            <a:extLst>
              <a:ext uri="{FF2B5EF4-FFF2-40B4-BE49-F238E27FC236}">
                <a16:creationId xmlns:a16="http://schemas.microsoft.com/office/drawing/2014/main" id="{B9BB3FAD-A8A1-8FC3-034B-BD10B3DD2F0B}"/>
              </a:ext>
            </a:extLst>
          </p:cNvPr>
          <p:cNvCxnSpPr/>
          <p:nvPr/>
        </p:nvCxnSpPr>
        <p:spPr>
          <a:xfrm>
            <a:off x="942974" y="1859756"/>
            <a:ext cx="4086226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8" name="Imatge 7">
            <a:extLst>
              <a:ext uri="{FF2B5EF4-FFF2-40B4-BE49-F238E27FC236}">
                <a16:creationId xmlns:a16="http://schemas.microsoft.com/office/drawing/2014/main" id="{F6671B1D-0F68-3BD3-57D4-1B66407DB4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032" y="2462981"/>
            <a:ext cx="3985396" cy="1075670"/>
          </a:xfrm>
          <a:prstGeom prst="rect">
            <a:avLst/>
          </a:prstGeom>
        </p:spPr>
      </p:pic>
      <p:graphicFrame>
        <p:nvGraphicFramePr>
          <p:cNvPr id="9" name="Contenidor de contingut 8">
            <a:extLst>
              <a:ext uri="{FF2B5EF4-FFF2-40B4-BE49-F238E27FC236}">
                <a16:creationId xmlns:a16="http://schemas.microsoft.com/office/drawing/2014/main" id="{E49A7110-0B3D-4F89-8D54-996B8202D5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9385120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2266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073B5FB-438B-B3DE-A2E3-9AF8EE750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823" y="321734"/>
            <a:ext cx="9581710" cy="1135737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0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Estudi</a:t>
            </a:r>
            <a:r>
              <a:rPr lang="fr-FR" sz="3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les </a:t>
            </a:r>
            <a:r>
              <a:rPr lang="fr-FR" sz="30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fórmules</a:t>
            </a:r>
            <a:r>
              <a:rPr lang="fr-FR" sz="3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0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econòmiques</a:t>
            </a:r>
            <a:r>
              <a:rPr lang="fr-FR" sz="3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fr-FR" sz="30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temeritats</a:t>
            </a:r>
            <a:r>
              <a:rPr lang="fr-FR" sz="3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en les </a:t>
            </a:r>
            <a:r>
              <a:rPr lang="fr-FR" sz="30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principals</a:t>
            </a:r>
            <a:r>
              <a:rPr lang="fr-FR" sz="3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organismes </a:t>
            </a:r>
            <a:r>
              <a:rPr lang="fr-FR" sz="30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licitadors</a:t>
            </a:r>
            <a:r>
              <a:rPr lang="fr-FR" sz="3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fr-FR" sz="30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Catalunya</a:t>
            </a:r>
            <a:endParaRPr lang="es-ES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en 6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F39757C2-7CC2-921C-02FC-69ACB3BD70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625"/>
            <a:ext cx="1966823" cy="1310846"/>
          </a:xfrm>
          <a:prstGeom prst="rect">
            <a:avLst/>
          </a:prstGeom>
        </p:spPr>
      </p:pic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2E01A24-598F-CD04-9E5B-CCCDCA115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6363"/>
            <a:ext cx="10515600" cy="4190600"/>
          </a:xfrm>
        </p:spPr>
        <p:txBody>
          <a:bodyPr>
            <a:normAutofit/>
          </a:bodyPr>
          <a:lstStyle/>
          <a:p>
            <a:r>
              <a:rPr lang="es-ES" dirty="0" err="1"/>
              <a:t>S'han</a:t>
            </a:r>
            <a:r>
              <a:rPr lang="es-ES" dirty="0"/>
              <a:t> </a:t>
            </a:r>
            <a:r>
              <a:rPr lang="es-ES" dirty="0" err="1"/>
              <a:t>seleccionat</a:t>
            </a:r>
            <a:r>
              <a:rPr lang="es-ES" dirty="0"/>
              <a:t> </a:t>
            </a:r>
            <a:r>
              <a:rPr lang="es-ES" dirty="0" err="1"/>
              <a:t>licitacions</a:t>
            </a:r>
            <a:r>
              <a:rPr lang="es-ES" dirty="0"/>
              <a:t> </a:t>
            </a:r>
            <a:r>
              <a:rPr lang="es-ES" dirty="0" err="1"/>
              <a:t>recents</a:t>
            </a:r>
            <a:r>
              <a:rPr lang="es-ES" dirty="0"/>
              <a:t> per a </a:t>
            </a:r>
            <a:r>
              <a:rPr lang="es-ES" dirty="0" err="1"/>
              <a:t>cadascuna</a:t>
            </a:r>
            <a:r>
              <a:rPr lang="es-ES" dirty="0"/>
              <a:t> de les </a:t>
            </a:r>
            <a:r>
              <a:rPr lang="es-ES" dirty="0" err="1"/>
              <a:t>administracions</a:t>
            </a:r>
            <a:r>
              <a:rPr lang="es-ES" dirty="0"/>
              <a:t> públiques </a:t>
            </a:r>
            <a:r>
              <a:rPr lang="es-ES" dirty="0" err="1"/>
              <a:t>amb</a:t>
            </a:r>
            <a:r>
              <a:rPr lang="es-ES" dirty="0"/>
              <a:t> </a:t>
            </a:r>
            <a:r>
              <a:rPr lang="es-ES" dirty="0" err="1"/>
              <a:t>major</a:t>
            </a:r>
            <a:r>
              <a:rPr lang="es-ES" dirty="0"/>
              <a:t> </a:t>
            </a:r>
            <a:r>
              <a:rPr lang="es-ES" dirty="0" err="1"/>
              <a:t>volum</a:t>
            </a:r>
            <a:r>
              <a:rPr lang="es-ES" dirty="0"/>
              <a:t> de </a:t>
            </a:r>
            <a:r>
              <a:rPr lang="es-ES" dirty="0" err="1"/>
              <a:t>contractació</a:t>
            </a:r>
            <a:r>
              <a:rPr lang="es-ES" dirty="0"/>
              <a:t> a Catalunya en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/>
              <a:t>darrers</a:t>
            </a:r>
            <a:r>
              <a:rPr lang="es-ES" dirty="0"/>
              <a:t> </a:t>
            </a:r>
            <a:r>
              <a:rPr lang="es-ES" dirty="0" err="1"/>
              <a:t>anys</a:t>
            </a:r>
            <a:r>
              <a:rPr lang="es-ES" dirty="0"/>
              <a:t>.</a:t>
            </a:r>
          </a:p>
          <a:p>
            <a:pPr marL="0" indent="0">
              <a:buNone/>
            </a:pPr>
            <a:endParaRPr lang="es-ES" dirty="0"/>
          </a:p>
          <a:p>
            <a:r>
              <a:rPr lang="es-ES" dirty="0"/>
              <a:t>En total </a:t>
            </a:r>
            <a:r>
              <a:rPr lang="es-ES" dirty="0" err="1"/>
              <a:t>s’analitzen</a:t>
            </a:r>
            <a:r>
              <a:rPr lang="es-ES" dirty="0"/>
              <a:t> 16 </a:t>
            </a:r>
            <a:r>
              <a:rPr lang="es-ES" dirty="0" err="1"/>
              <a:t>organismes</a:t>
            </a:r>
            <a:r>
              <a:rPr lang="es-ES" dirty="0"/>
              <a:t> </a:t>
            </a:r>
            <a:r>
              <a:rPr lang="es-ES" dirty="0" err="1"/>
              <a:t>licitadors</a:t>
            </a:r>
            <a:r>
              <a:rPr lang="es-ES" dirty="0"/>
              <a:t>.</a:t>
            </a:r>
          </a:p>
          <a:p>
            <a:pPr marL="0" indent="0">
              <a:buNone/>
            </a:pPr>
            <a:endParaRPr lang="es-ES" dirty="0"/>
          </a:p>
          <a:p>
            <a:r>
              <a:rPr lang="es-ES" dirty="0"/>
              <a:t>Per </a:t>
            </a:r>
            <a:r>
              <a:rPr lang="es-ES" dirty="0" err="1"/>
              <a:t>realitzar</a:t>
            </a:r>
            <a:r>
              <a:rPr lang="es-ES" dirty="0"/>
              <a:t> les </a:t>
            </a:r>
            <a:r>
              <a:rPr lang="es-ES" dirty="0" err="1"/>
              <a:t>gràfiques</a:t>
            </a:r>
            <a:r>
              <a:rPr lang="es-ES" dirty="0"/>
              <a:t> de </a:t>
            </a:r>
            <a:r>
              <a:rPr lang="es-ES" dirty="0" err="1"/>
              <a:t>cadascuna</a:t>
            </a:r>
            <a:r>
              <a:rPr lang="es-ES" dirty="0"/>
              <a:t> de les </a:t>
            </a:r>
            <a:r>
              <a:rPr lang="es-ES" dirty="0" err="1"/>
              <a:t>fórmules</a:t>
            </a:r>
            <a:r>
              <a:rPr lang="es-ES" dirty="0"/>
              <a:t> de </a:t>
            </a:r>
            <a:r>
              <a:rPr lang="es-ES" dirty="0" err="1"/>
              <a:t>càlcul</a:t>
            </a:r>
            <a:r>
              <a:rPr lang="es-ES" dirty="0"/>
              <a:t> de </a:t>
            </a:r>
            <a:r>
              <a:rPr lang="es-ES" dirty="0" err="1"/>
              <a:t>puntuació</a:t>
            </a:r>
            <a:r>
              <a:rPr lang="es-ES" dirty="0"/>
              <a:t> </a:t>
            </a:r>
            <a:r>
              <a:rPr lang="es-ES" dirty="0" err="1"/>
              <a:t>econòmica</a:t>
            </a:r>
            <a:r>
              <a:rPr lang="es-ES" dirty="0"/>
              <a:t>, </a:t>
            </a:r>
            <a:r>
              <a:rPr lang="es-ES" dirty="0" err="1"/>
              <a:t>s’ha</a:t>
            </a:r>
            <a:r>
              <a:rPr lang="es-ES" dirty="0"/>
              <a:t> </a:t>
            </a:r>
            <a:r>
              <a:rPr lang="es-ES" dirty="0" err="1"/>
              <a:t>fet</a:t>
            </a:r>
            <a:r>
              <a:rPr lang="es-ES" dirty="0"/>
              <a:t> </a:t>
            </a:r>
            <a:r>
              <a:rPr lang="es-ES" dirty="0" err="1"/>
              <a:t>partint</a:t>
            </a:r>
            <a:r>
              <a:rPr lang="es-ES" dirty="0"/>
              <a:t> de </a:t>
            </a:r>
            <a:r>
              <a:rPr lang="es-ES" dirty="0" err="1"/>
              <a:t>baixes</a:t>
            </a:r>
            <a:r>
              <a:rPr lang="es-ES" dirty="0"/>
              <a:t> </a:t>
            </a:r>
            <a:r>
              <a:rPr lang="es-ES" dirty="0" err="1"/>
              <a:t>màximes</a:t>
            </a:r>
            <a:r>
              <a:rPr lang="es-ES" dirty="0"/>
              <a:t> del 50%, del 30% i del 15%.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91571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20EFCCE-FB61-C76C-DA5E-B10DF7826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974" y="259556"/>
            <a:ext cx="3932237" cy="1600200"/>
          </a:xfrm>
        </p:spPr>
        <p:txBody>
          <a:bodyPr/>
          <a:lstStyle/>
          <a:p>
            <a:r>
              <a:rPr lang="es-ES" b="1" dirty="0"/>
              <a:t>Administrador de Infraestructuras Ferroviarias (ADIF)</a:t>
            </a:r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893EDE6E-496F-88A5-863F-7C7B989EA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980780"/>
            <a:ext cx="4189412" cy="4164526"/>
          </a:xfrm>
        </p:spPr>
        <p:txBody>
          <a:bodyPr>
            <a:normAutofit/>
          </a:bodyPr>
          <a:lstStyle/>
          <a:p>
            <a:r>
              <a:rPr lang="es-ES" sz="1800" b="1" dirty="0">
                <a:latin typeface="Aptos" panose="020B0004020202020204" pitchFamily="34" charset="0"/>
              </a:rPr>
              <a:t>Fórmula de </a:t>
            </a:r>
            <a:r>
              <a:rPr lang="es-ES" sz="1800" b="1" dirty="0" err="1">
                <a:latin typeface="Aptos" panose="020B0004020202020204" pitchFamily="34" charset="0"/>
              </a:rPr>
              <a:t>càlcul</a:t>
            </a:r>
            <a:r>
              <a:rPr lang="es-ES" sz="1800" b="1" dirty="0">
                <a:latin typeface="Aptos" panose="020B0004020202020204" pitchFamily="34" charset="0"/>
              </a:rPr>
              <a:t> de la </a:t>
            </a:r>
            <a:r>
              <a:rPr lang="es-ES" sz="1800" b="1" dirty="0" err="1">
                <a:latin typeface="Aptos" panose="020B0004020202020204" pitchFamily="34" charset="0"/>
              </a:rPr>
              <a:t>puntuació</a:t>
            </a:r>
            <a:r>
              <a:rPr lang="es-ES" sz="1800" b="1" dirty="0">
                <a:latin typeface="Aptos" panose="020B0004020202020204" pitchFamily="34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PEj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= 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PEmàx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(2BOj/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Bmáx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-(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BOj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(/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Bmáx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)²) 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es-ES" sz="1200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Ponderació oferta econòmica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49</a:t>
            </a:r>
            <a:r>
              <a:rPr lang="es-E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-51%</a:t>
            </a:r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Fórmula de càlcul de la temeritat: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 &gt; BR + UT 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Donde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UT = 100 / (5 · BR)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es-ES" sz="1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Siendo: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es-ES" sz="1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BO: Baja de la oferta económica (%).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es-ES" sz="1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BR: Baja de Referencia (%)</a:t>
            </a:r>
          </a:p>
          <a:p>
            <a:endParaRPr lang="es-ES" dirty="0"/>
          </a:p>
        </p:txBody>
      </p:sp>
      <p:pic>
        <p:nvPicPr>
          <p:cNvPr id="10" name="Imatge 9" descr="Imatge que conté text, Font, logotip, Gràfics&#10;&#10;Pot ser que el contingut generat amb IA no sigui correcte.">
            <a:extLst>
              <a:ext uri="{FF2B5EF4-FFF2-40B4-BE49-F238E27FC236}">
                <a16:creationId xmlns:a16="http://schemas.microsoft.com/office/drawing/2014/main" id="{48472663-DB72-9E3B-822A-9BE5E2198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976" y="1"/>
            <a:ext cx="2026024" cy="1350302"/>
          </a:xfrm>
          <a:prstGeom prst="rect">
            <a:avLst/>
          </a:prstGeom>
        </p:spPr>
      </p:pic>
      <p:cxnSp>
        <p:nvCxnSpPr>
          <p:cNvPr id="12" name="Connector recte 11">
            <a:extLst>
              <a:ext uri="{FF2B5EF4-FFF2-40B4-BE49-F238E27FC236}">
                <a16:creationId xmlns:a16="http://schemas.microsoft.com/office/drawing/2014/main" id="{B9BB3FAD-A8A1-8FC3-034B-BD10B3DD2F0B}"/>
              </a:ext>
            </a:extLst>
          </p:cNvPr>
          <p:cNvCxnSpPr/>
          <p:nvPr/>
        </p:nvCxnSpPr>
        <p:spPr>
          <a:xfrm>
            <a:off x="942974" y="1859756"/>
            <a:ext cx="4086226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15" name="Contenidor de contingut 14">
            <a:extLst>
              <a:ext uri="{FF2B5EF4-FFF2-40B4-BE49-F238E27FC236}">
                <a16:creationId xmlns:a16="http://schemas.microsoft.com/office/drawing/2014/main" id="{A2633A66-46E0-E2F4-B674-CAEF077649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673510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55614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20EFCCE-FB61-C76C-DA5E-B10DF7826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974" y="259556"/>
            <a:ext cx="4300830" cy="1350302"/>
          </a:xfrm>
        </p:spPr>
        <p:txBody>
          <a:bodyPr/>
          <a:lstStyle/>
          <a:p>
            <a:r>
              <a:rPr lang="es-ES" b="1" dirty="0"/>
              <a:t>Aeropuertos Españoles y Navegación Aérea (Aena)</a:t>
            </a:r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893EDE6E-496F-88A5-863F-7C7B989EA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980780"/>
            <a:ext cx="9783388" cy="4164526"/>
          </a:xfrm>
        </p:spPr>
        <p:txBody>
          <a:bodyPr>
            <a:normAutofit/>
          </a:bodyPr>
          <a:lstStyle/>
          <a:p>
            <a:r>
              <a:rPr lang="es-ES" sz="1800" b="1" dirty="0">
                <a:latin typeface="Aptos" panose="020B0004020202020204" pitchFamily="34" charset="0"/>
              </a:rPr>
              <a:t>Fórmula de </a:t>
            </a:r>
            <a:r>
              <a:rPr lang="es-ES" sz="1800" b="1" dirty="0" err="1">
                <a:latin typeface="Aptos" panose="020B0004020202020204" pitchFamily="34" charset="0"/>
              </a:rPr>
              <a:t>càlcul</a:t>
            </a:r>
            <a:r>
              <a:rPr lang="es-ES" sz="1800" b="1" dirty="0">
                <a:latin typeface="Aptos" panose="020B0004020202020204" pitchFamily="34" charset="0"/>
              </a:rPr>
              <a:t> de la </a:t>
            </a:r>
            <a:r>
              <a:rPr lang="es-ES" sz="1800" b="1" dirty="0" err="1">
                <a:latin typeface="Aptos" panose="020B0004020202020204" pitchFamily="34" charset="0"/>
              </a:rPr>
              <a:t>puntuació</a:t>
            </a:r>
            <a:r>
              <a:rPr lang="es-ES" sz="1800" b="1" dirty="0">
                <a:latin typeface="Aptos" panose="020B0004020202020204" pitchFamily="34" charset="0"/>
              </a:rPr>
              <a:t>:</a:t>
            </a:r>
          </a:p>
          <a:p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 ser una subhasta, la representació gràfica de la puntuació econòmica no procedeix. 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ES" sz="1800" b="1" dirty="0"/>
          </a:p>
          <a:p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Ponderació oferta econòmica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Subhasta electrònica.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ES" sz="1800" b="1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Fórmula de càlcul de la temeritat: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 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identificará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como oferta incursa en 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presunción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 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anormalidad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toda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proposición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cuyo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valor 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sea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inferior en 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más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 un 30% a la 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media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corregida de las ofertes 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económicas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(MCO) calculada de 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acuerdo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la 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siguiente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formula: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OEx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&lt; (1 - 0,3) * MCO, 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siendo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OEx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la oferta </a:t>
            </a:r>
            <a:r>
              <a:rPr lang="ca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económica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del licitador “X”.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  <p:pic>
        <p:nvPicPr>
          <p:cNvPr id="10" name="Imatge 9" descr="Imatge que conté text, Font, logotip, Gràfics&#10;&#10;Pot ser que el contingut generat amb IA no sigui correcte.">
            <a:extLst>
              <a:ext uri="{FF2B5EF4-FFF2-40B4-BE49-F238E27FC236}">
                <a16:creationId xmlns:a16="http://schemas.microsoft.com/office/drawing/2014/main" id="{48472663-DB72-9E3B-822A-9BE5E2198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976" y="1"/>
            <a:ext cx="2026024" cy="1350302"/>
          </a:xfrm>
          <a:prstGeom prst="rect">
            <a:avLst/>
          </a:prstGeom>
        </p:spPr>
      </p:pic>
      <p:cxnSp>
        <p:nvCxnSpPr>
          <p:cNvPr id="12" name="Connector recte 11">
            <a:extLst>
              <a:ext uri="{FF2B5EF4-FFF2-40B4-BE49-F238E27FC236}">
                <a16:creationId xmlns:a16="http://schemas.microsoft.com/office/drawing/2014/main" id="{B9BB3FAD-A8A1-8FC3-034B-BD10B3DD2F0B}"/>
              </a:ext>
            </a:extLst>
          </p:cNvPr>
          <p:cNvCxnSpPr/>
          <p:nvPr/>
        </p:nvCxnSpPr>
        <p:spPr>
          <a:xfrm>
            <a:off x="942974" y="1859756"/>
            <a:ext cx="4086226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79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20EFCCE-FB61-C76C-DA5E-B10DF7826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974" y="-61638"/>
            <a:ext cx="3932237" cy="1600200"/>
          </a:xfrm>
        </p:spPr>
        <p:txBody>
          <a:bodyPr/>
          <a:lstStyle/>
          <a:p>
            <a:r>
              <a:rPr lang="es-ES" b="1" dirty="0" err="1"/>
              <a:t>Agència</a:t>
            </a:r>
            <a:r>
              <a:rPr lang="es-ES" b="1" dirty="0"/>
              <a:t> Catalana de </a:t>
            </a:r>
            <a:r>
              <a:rPr lang="es-ES" b="1" dirty="0" err="1"/>
              <a:t>l’Aigua</a:t>
            </a:r>
            <a:r>
              <a:rPr lang="es-ES" b="1" dirty="0"/>
              <a:t> (ACA)</a:t>
            </a:r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893EDE6E-496F-88A5-863F-7C7B989EA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980780"/>
            <a:ext cx="4189412" cy="4164526"/>
          </a:xfrm>
        </p:spPr>
        <p:txBody>
          <a:bodyPr>
            <a:normAutofit/>
          </a:bodyPr>
          <a:lstStyle/>
          <a:p>
            <a:r>
              <a:rPr lang="es-ES" sz="1800" b="1" dirty="0">
                <a:latin typeface="Aptos" panose="020B0004020202020204" pitchFamily="34" charset="0"/>
              </a:rPr>
              <a:t>Fórmula de </a:t>
            </a:r>
            <a:r>
              <a:rPr lang="es-ES" sz="1800" b="1" dirty="0" err="1">
                <a:latin typeface="Aptos" panose="020B0004020202020204" pitchFamily="34" charset="0"/>
              </a:rPr>
              <a:t>càlcul</a:t>
            </a:r>
            <a:r>
              <a:rPr lang="es-ES" sz="1800" b="1" dirty="0">
                <a:latin typeface="Aptos" panose="020B0004020202020204" pitchFamily="34" charset="0"/>
              </a:rPr>
              <a:t> de la </a:t>
            </a:r>
            <a:r>
              <a:rPr lang="es-ES" sz="1800" b="1" dirty="0" err="1">
                <a:latin typeface="Aptos" panose="020B0004020202020204" pitchFamily="34" charset="0"/>
              </a:rPr>
              <a:t>puntuació</a:t>
            </a:r>
            <a:r>
              <a:rPr lang="es-ES" sz="1800" b="1" dirty="0">
                <a:latin typeface="Aptos" panose="020B0004020202020204" pitchFamily="34" charset="0"/>
              </a:rPr>
              <a:t>:</a:t>
            </a:r>
          </a:p>
          <a:p>
            <a:r>
              <a:rPr lang="es-ES" dirty="0"/>
              <a:t> </a:t>
            </a:r>
            <a:r>
              <a:rPr lang="es-ES" sz="2200" dirty="0" err="1"/>
              <a:t>Pv</a:t>
            </a:r>
            <a:r>
              <a:rPr lang="es-ES" sz="2200" dirty="0"/>
              <a:t> = (1-(</a:t>
            </a:r>
            <a:r>
              <a:rPr lang="es-ES" sz="2200" dirty="0" err="1"/>
              <a:t>Ov-Om</a:t>
            </a:r>
            <a:r>
              <a:rPr lang="es-ES" sz="2200" dirty="0"/>
              <a:t>)/(1xOL)) x 35</a:t>
            </a: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Ponderació oferta econòmica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20-35%</a:t>
            </a:r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Fórmula de càlcul de la temeritat: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ca-E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Amb caràcter general, quan la baixa del preu ofert sobre el pressupost de licitació d’execució de les obres sigui superior en més de 2 unitats percentuals en relació a la mitjana aritmètica de les baixes.</a:t>
            </a:r>
            <a:endParaRPr lang="es-ES" dirty="0"/>
          </a:p>
        </p:txBody>
      </p:sp>
      <p:pic>
        <p:nvPicPr>
          <p:cNvPr id="10" name="Imatge 9" descr="Imatge que conté text, Font, logotip, Gràfics&#10;&#10;Pot ser que el contingut generat amb IA no sigui correcte.">
            <a:extLst>
              <a:ext uri="{FF2B5EF4-FFF2-40B4-BE49-F238E27FC236}">
                <a16:creationId xmlns:a16="http://schemas.microsoft.com/office/drawing/2014/main" id="{48472663-DB72-9E3B-822A-9BE5E2198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976" y="1"/>
            <a:ext cx="2026024" cy="1350302"/>
          </a:xfrm>
          <a:prstGeom prst="rect">
            <a:avLst/>
          </a:prstGeom>
        </p:spPr>
      </p:pic>
      <p:cxnSp>
        <p:nvCxnSpPr>
          <p:cNvPr id="12" name="Connector recte 11">
            <a:extLst>
              <a:ext uri="{FF2B5EF4-FFF2-40B4-BE49-F238E27FC236}">
                <a16:creationId xmlns:a16="http://schemas.microsoft.com/office/drawing/2014/main" id="{B9BB3FAD-A8A1-8FC3-034B-BD10B3DD2F0B}"/>
              </a:ext>
            </a:extLst>
          </p:cNvPr>
          <p:cNvCxnSpPr/>
          <p:nvPr/>
        </p:nvCxnSpPr>
        <p:spPr>
          <a:xfrm>
            <a:off x="942974" y="1859756"/>
            <a:ext cx="4086226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19" name="Contenidor de contingut 18">
            <a:extLst>
              <a:ext uri="{FF2B5EF4-FFF2-40B4-BE49-F238E27FC236}">
                <a16:creationId xmlns:a16="http://schemas.microsoft.com/office/drawing/2014/main" id="{5AC3A723-F048-CBCF-9956-D1498EEE1A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7292956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93950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20EFCCE-FB61-C76C-DA5E-B10DF7826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0"/>
            <a:ext cx="3932237" cy="1600200"/>
          </a:xfrm>
        </p:spPr>
        <p:txBody>
          <a:bodyPr/>
          <a:lstStyle/>
          <a:p>
            <a:r>
              <a:rPr lang="es-ES" b="1" dirty="0" err="1"/>
              <a:t>Àrea</a:t>
            </a:r>
            <a:r>
              <a:rPr lang="es-ES" b="1" dirty="0"/>
              <a:t> Metropolitana de Barcelona (AMB)</a:t>
            </a:r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893EDE6E-496F-88A5-863F-7C7B989EA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980780"/>
            <a:ext cx="4189412" cy="4164526"/>
          </a:xfrm>
        </p:spPr>
        <p:txBody>
          <a:bodyPr>
            <a:normAutofit/>
          </a:bodyPr>
          <a:lstStyle/>
          <a:p>
            <a:r>
              <a:rPr lang="es-ES" sz="1900" b="1" dirty="0">
                <a:latin typeface="Aptos" panose="020B0004020202020204" pitchFamily="34" charset="0"/>
              </a:rPr>
              <a:t>Fórmula de </a:t>
            </a:r>
            <a:r>
              <a:rPr lang="es-ES" sz="1900" b="1" dirty="0" err="1">
                <a:latin typeface="Aptos" panose="020B0004020202020204" pitchFamily="34" charset="0"/>
              </a:rPr>
              <a:t>càlcul</a:t>
            </a:r>
            <a:r>
              <a:rPr lang="es-ES" sz="1900" b="1" dirty="0">
                <a:latin typeface="Aptos" panose="020B0004020202020204" pitchFamily="34" charset="0"/>
              </a:rPr>
              <a:t> de la </a:t>
            </a:r>
            <a:r>
              <a:rPr lang="es-ES" sz="1900" b="1" dirty="0" err="1">
                <a:latin typeface="Aptos" panose="020B0004020202020204" pitchFamily="34" charset="0"/>
              </a:rPr>
              <a:t>puntuació</a:t>
            </a:r>
            <a:r>
              <a:rPr lang="es-ES" sz="1900" b="1" dirty="0">
                <a:latin typeface="Aptos" panose="020B0004020202020204" pitchFamily="34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200" dirty="0"/>
              <a:t> </a:t>
            </a:r>
            <a:r>
              <a:rPr lang="ca-E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 = PM x (VL – VE) / (VL – VMIN)</a:t>
            </a:r>
            <a:endParaRPr lang="es-ES" sz="2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Ponderació oferta econòmica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70-80%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Fórmula de càlcul de la temeritat: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s-ES" sz="1700" dirty="0">
                <a:latin typeface="Aptos" panose="020B0004020202020204" pitchFamily="34" charset="0"/>
              </a:rPr>
              <a:t>Aquelles ofertes </a:t>
            </a:r>
            <a:r>
              <a:rPr lang="es-ES" sz="1700" dirty="0" err="1">
                <a:latin typeface="Aptos" panose="020B0004020202020204" pitchFamily="34" charset="0"/>
              </a:rPr>
              <a:t>econòmiques</a:t>
            </a:r>
            <a:r>
              <a:rPr lang="es-ES" sz="1700" dirty="0">
                <a:latin typeface="Aptos" panose="020B0004020202020204" pitchFamily="34" charset="0"/>
              </a:rPr>
              <a:t> que </a:t>
            </a:r>
            <a:r>
              <a:rPr lang="es-ES" sz="1700" dirty="0" err="1">
                <a:latin typeface="Aptos" panose="020B0004020202020204" pitchFamily="34" charset="0"/>
              </a:rPr>
              <a:t>representin</a:t>
            </a:r>
            <a:r>
              <a:rPr lang="es-ES" sz="1700" dirty="0">
                <a:latin typeface="Aptos" panose="020B0004020202020204" pitchFamily="34" charset="0"/>
              </a:rPr>
              <a:t> una </a:t>
            </a:r>
            <a:r>
              <a:rPr lang="es-ES" sz="1700" dirty="0" err="1">
                <a:latin typeface="Aptos" panose="020B0004020202020204" pitchFamily="34" charset="0"/>
              </a:rPr>
              <a:t>baixa</a:t>
            </a:r>
            <a:r>
              <a:rPr lang="es-ES" sz="1700" dirty="0">
                <a:latin typeface="Aptos" panose="020B0004020202020204" pitchFamily="34" charset="0"/>
              </a:rPr>
              <a:t> que </a:t>
            </a:r>
            <a:r>
              <a:rPr lang="es-ES" sz="1700" dirty="0" err="1">
                <a:latin typeface="Aptos" panose="020B0004020202020204" pitchFamily="34" charset="0"/>
              </a:rPr>
              <a:t>superi</a:t>
            </a:r>
            <a:r>
              <a:rPr lang="es-ES" sz="1700" dirty="0">
                <a:latin typeface="Aptos" panose="020B0004020202020204" pitchFamily="34" charset="0"/>
              </a:rPr>
              <a:t> el valor </a:t>
            </a:r>
            <a:r>
              <a:rPr lang="es-ES" sz="1700" dirty="0" err="1">
                <a:latin typeface="Aptos" panose="020B0004020202020204" pitchFamily="34" charset="0"/>
              </a:rPr>
              <a:t>mitjà</a:t>
            </a:r>
            <a:r>
              <a:rPr lang="es-ES" sz="1700" dirty="0">
                <a:latin typeface="Aptos" panose="020B0004020202020204" pitchFamily="34" charset="0"/>
              </a:rPr>
              <a:t> de les </a:t>
            </a:r>
            <a:r>
              <a:rPr lang="es-ES" sz="1700" dirty="0" err="1">
                <a:latin typeface="Aptos" panose="020B0004020202020204" pitchFamily="34" charset="0"/>
              </a:rPr>
              <a:t>baixes</a:t>
            </a:r>
            <a:r>
              <a:rPr lang="es-ES" sz="1700" dirty="0">
                <a:latin typeface="Aptos" panose="020B0004020202020204" pitchFamily="34" charset="0"/>
              </a:rPr>
              <a:t> ofertades i </a:t>
            </a:r>
            <a:r>
              <a:rPr lang="es-ES" sz="1700" dirty="0" err="1">
                <a:latin typeface="Aptos" panose="020B0004020202020204" pitchFamily="34" charset="0"/>
              </a:rPr>
              <a:t>acceptades</a:t>
            </a:r>
            <a:r>
              <a:rPr lang="es-ES" sz="1700" dirty="0">
                <a:latin typeface="Aptos" panose="020B0004020202020204" pitchFamily="34" charset="0"/>
              </a:rPr>
              <a:t> en </a:t>
            </a:r>
            <a:r>
              <a:rPr lang="es-ES" sz="1700" dirty="0" err="1">
                <a:latin typeface="Aptos" panose="020B0004020202020204" pitchFamily="34" charset="0"/>
              </a:rPr>
              <a:t>més</a:t>
            </a:r>
            <a:r>
              <a:rPr lang="es-ES" sz="1700" dirty="0">
                <a:latin typeface="Aptos" panose="020B0004020202020204" pitchFamily="34" charset="0"/>
              </a:rPr>
              <a:t> de 5 </a:t>
            </a:r>
            <a:r>
              <a:rPr lang="es-ES" sz="1700" dirty="0" err="1">
                <a:latin typeface="Aptos" panose="020B0004020202020204" pitchFamily="34" charset="0"/>
              </a:rPr>
              <a:t>punts</a:t>
            </a:r>
            <a:r>
              <a:rPr lang="es-ES" sz="1700" dirty="0">
                <a:latin typeface="Aptos" panose="020B0004020202020204" pitchFamily="34" charset="0"/>
              </a:rPr>
              <a:t> </a:t>
            </a:r>
            <a:r>
              <a:rPr lang="es-ES" sz="1700" dirty="0" err="1">
                <a:latin typeface="Aptos" panose="020B0004020202020204" pitchFamily="34" charset="0"/>
              </a:rPr>
              <a:t>percentuals</a:t>
            </a:r>
            <a:r>
              <a:rPr lang="es-ES" sz="1700" dirty="0">
                <a:latin typeface="Aptos" panose="020B0004020202020204" pitchFamily="34" charset="0"/>
              </a:rPr>
              <a:t> del preu de </a:t>
            </a:r>
            <a:r>
              <a:rPr lang="es-ES" sz="1700" dirty="0" err="1">
                <a:latin typeface="Aptos" panose="020B0004020202020204" pitchFamily="34" charset="0"/>
              </a:rPr>
              <a:t>licitació</a:t>
            </a:r>
            <a:endParaRPr lang="es-ES" sz="1700" dirty="0">
              <a:latin typeface="Aptos" panose="020B0004020202020204" pitchFamily="34" charset="0"/>
            </a:endParaRPr>
          </a:p>
        </p:txBody>
      </p:sp>
      <p:pic>
        <p:nvPicPr>
          <p:cNvPr id="10" name="Imatge 9" descr="Imatge que conté text, Font, logotip, Gràfics&#10;&#10;Pot ser que el contingut generat amb IA no sigui correcte.">
            <a:extLst>
              <a:ext uri="{FF2B5EF4-FFF2-40B4-BE49-F238E27FC236}">
                <a16:creationId xmlns:a16="http://schemas.microsoft.com/office/drawing/2014/main" id="{48472663-DB72-9E3B-822A-9BE5E2198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976" y="1"/>
            <a:ext cx="2026024" cy="1350302"/>
          </a:xfrm>
          <a:prstGeom prst="rect">
            <a:avLst/>
          </a:prstGeom>
        </p:spPr>
      </p:pic>
      <p:cxnSp>
        <p:nvCxnSpPr>
          <p:cNvPr id="12" name="Connector recte 11">
            <a:extLst>
              <a:ext uri="{FF2B5EF4-FFF2-40B4-BE49-F238E27FC236}">
                <a16:creationId xmlns:a16="http://schemas.microsoft.com/office/drawing/2014/main" id="{B9BB3FAD-A8A1-8FC3-034B-BD10B3DD2F0B}"/>
              </a:ext>
            </a:extLst>
          </p:cNvPr>
          <p:cNvCxnSpPr/>
          <p:nvPr/>
        </p:nvCxnSpPr>
        <p:spPr>
          <a:xfrm>
            <a:off x="942974" y="1859756"/>
            <a:ext cx="4086226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7" name="Contenidor de contingut 6">
            <a:extLst>
              <a:ext uri="{FF2B5EF4-FFF2-40B4-BE49-F238E27FC236}">
                <a16:creationId xmlns:a16="http://schemas.microsoft.com/office/drawing/2014/main" id="{122E9354-17AF-AA18-7587-340E1B51E2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7626679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04605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20EFCCE-FB61-C76C-DA5E-B10DF7826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0"/>
            <a:ext cx="3932237" cy="1600200"/>
          </a:xfrm>
        </p:spPr>
        <p:txBody>
          <a:bodyPr/>
          <a:lstStyle/>
          <a:p>
            <a:r>
              <a:rPr lang="es-ES" b="1" dirty="0" err="1"/>
              <a:t>Associació</a:t>
            </a:r>
            <a:r>
              <a:rPr lang="es-ES" b="1" dirty="0"/>
              <a:t> Catalana de </a:t>
            </a:r>
            <a:r>
              <a:rPr lang="es-ES" b="1" dirty="0" err="1"/>
              <a:t>Municipis</a:t>
            </a:r>
            <a:r>
              <a:rPr lang="es-ES" b="1" dirty="0"/>
              <a:t> (ACM)</a:t>
            </a:r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893EDE6E-496F-88A5-863F-7C7B989EA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980780"/>
            <a:ext cx="4189412" cy="4164526"/>
          </a:xfrm>
        </p:spPr>
        <p:txBody>
          <a:bodyPr>
            <a:normAutofit/>
          </a:bodyPr>
          <a:lstStyle/>
          <a:p>
            <a:r>
              <a:rPr lang="es-ES" sz="1900" b="1" dirty="0">
                <a:latin typeface="Aptos" panose="020B0004020202020204" pitchFamily="34" charset="0"/>
              </a:rPr>
              <a:t>Fórmula de </a:t>
            </a:r>
            <a:r>
              <a:rPr lang="es-ES" sz="1900" b="1" dirty="0" err="1">
                <a:latin typeface="Aptos" panose="020B0004020202020204" pitchFamily="34" charset="0"/>
              </a:rPr>
              <a:t>càlcul</a:t>
            </a:r>
            <a:r>
              <a:rPr lang="es-ES" sz="1900" b="1" dirty="0">
                <a:latin typeface="Aptos" panose="020B0004020202020204" pitchFamily="34" charset="0"/>
              </a:rPr>
              <a:t> de la </a:t>
            </a:r>
            <a:r>
              <a:rPr lang="es-ES" sz="1900" b="1" dirty="0" err="1">
                <a:latin typeface="Aptos" panose="020B0004020202020204" pitchFamily="34" charset="0"/>
              </a:rPr>
              <a:t>puntuació</a:t>
            </a:r>
            <a:r>
              <a:rPr lang="es-ES" sz="1900" b="1" dirty="0">
                <a:latin typeface="Aptos" panose="020B0004020202020204" pitchFamily="34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800" dirty="0"/>
              <a:t> </a:t>
            </a:r>
            <a:r>
              <a:rPr lang="ca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Pi= 75 x (</a:t>
            </a:r>
            <a:r>
              <a:rPr lang="ca-E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PEPi</a:t>
            </a:r>
            <a:r>
              <a:rPr lang="ca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</a:t>
            </a:r>
            <a:r>
              <a:rPr lang="ca-ES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PEPma</a:t>
            </a:r>
            <a:r>
              <a:rPr lang="ca-ES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es-E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Ponderació oferta econòmica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75-81%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Fórmula de càlcul de la temeritat: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s-ES" sz="1700" dirty="0">
                <a:latin typeface="Aptos" panose="020B0004020202020204" pitchFamily="34" charset="0"/>
              </a:rPr>
              <a:t>Que la </a:t>
            </a:r>
            <a:r>
              <a:rPr lang="es-ES" sz="1700" dirty="0" err="1">
                <a:latin typeface="Aptos" panose="020B0004020202020204" pitchFamily="34" charset="0"/>
              </a:rPr>
              <a:t>puntuació</a:t>
            </a:r>
            <a:r>
              <a:rPr lang="es-ES" sz="1700" dirty="0">
                <a:latin typeface="Aptos" panose="020B0004020202020204" pitchFamily="34" charset="0"/>
              </a:rPr>
              <a:t> que </a:t>
            </a:r>
            <a:r>
              <a:rPr lang="es-ES" sz="1700" dirty="0" err="1">
                <a:latin typeface="Aptos" panose="020B0004020202020204" pitchFamily="34" charset="0"/>
              </a:rPr>
              <a:t>li</a:t>
            </a:r>
            <a:r>
              <a:rPr lang="es-ES" sz="1700" dirty="0">
                <a:latin typeface="Aptos" panose="020B0004020202020204" pitchFamily="34" charset="0"/>
              </a:rPr>
              <a:t> </a:t>
            </a:r>
            <a:r>
              <a:rPr lang="es-ES" sz="1700" dirty="0" err="1">
                <a:latin typeface="Aptos" panose="020B0004020202020204" pitchFamily="34" charset="0"/>
              </a:rPr>
              <a:t>correspongui</a:t>
            </a:r>
            <a:r>
              <a:rPr lang="es-ES" sz="1700" dirty="0">
                <a:latin typeface="Aptos" panose="020B0004020202020204" pitchFamily="34" charset="0"/>
              </a:rPr>
              <a:t> en </a:t>
            </a:r>
            <a:r>
              <a:rPr lang="es-ES" sz="1700" dirty="0" err="1">
                <a:latin typeface="Aptos" panose="020B0004020202020204" pitchFamily="34" charset="0"/>
              </a:rPr>
              <a:t>l’oferta</a:t>
            </a:r>
            <a:r>
              <a:rPr lang="es-ES" sz="1700" dirty="0">
                <a:latin typeface="Aptos" panose="020B0004020202020204" pitchFamily="34" charset="0"/>
              </a:rPr>
              <a:t> </a:t>
            </a:r>
            <a:r>
              <a:rPr lang="es-ES" sz="1700" dirty="0" err="1">
                <a:latin typeface="Aptos" panose="020B0004020202020204" pitchFamily="34" charset="0"/>
              </a:rPr>
              <a:t>econòmica</a:t>
            </a:r>
            <a:r>
              <a:rPr lang="es-ES" sz="1700" dirty="0">
                <a:latin typeface="Aptos" panose="020B0004020202020204" pitchFamily="34" charset="0"/>
              </a:rPr>
              <a:t> </a:t>
            </a:r>
            <a:r>
              <a:rPr lang="es-ES" sz="1700" dirty="0" err="1">
                <a:latin typeface="Aptos" panose="020B0004020202020204" pitchFamily="34" charset="0"/>
              </a:rPr>
              <a:t>sigui</a:t>
            </a:r>
            <a:r>
              <a:rPr lang="es-ES" sz="1700" dirty="0">
                <a:latin typeface="Aptos" panose="020B0004020202020204" pitchFamily="34" charset="0"/>
              </a:rPr>
              <a:t> superior en </a:t>
            </a:r>
            <a:r>
              <a:rPr lang="es-ES" sz="1700" dirty="0" err="1">
                <a:latin typeface="Aptos" panose="020B0004020202020204" pitchFamily="34" charset="0"/>
              </a:rPr>
              <a:t>més</a:t>
            </a:r>
            <a:r>
              <a:rPr lang="es-ES" sz="1700" dirty="0">
                <a:latin typeface="Aptos" panose="020B0004020202020204" pitchFamily="34" charset="0"/>
              </a:rPr>
              <a:t> </a:t>
            </a:r>
            <a:r>
              <a:rPr lang="es-ES" sz="1700" dirty="0" err="1">
                <a:latin typeface="Aptos" panose="020B0004020202020204" pitchFamily="34" charset="0"/>
              </a:rPr>
              <a:t>d’un</a:t>
            </a:r>
            <a:r>
              <a:rPr lang="es-ES" sz="1700" dirty="0">
                <a:latin typeface="Aptos" panose="020B0004020202020204" pitchFamily="34" charset="0"/>
              </a:rPr>
              <a:t> 15% a la </a:t>
            </a:r>
            <a:r>
              <a:rPr lang="es-ES" sz="1700" dirty="0" err="1">
                <a:latin typeface="Aptos" panose="020B0004020202020204" pitchFamily="34" charset="0"/>
              </a:rPr>
              <a:t>mitjana</a:t>
            </a:r>
            <a:r>
              <a:rPr lang="es-ES" sz="1700" dirty="0">
                <a:latin typeface="Aptos" panose="020B0004020202020204" pitchFamily="34" charset="0"/>
              </a:rPr>
              <a:t> </a:t>
            </a:r>
            <a:r>
              <a:rPr lang="es-ES" sz="1700" dirty="0" err="1">
                <a:latin typeface="Aptos" panose="020B0004020202020204" pitchFamily="34" charset="0"/>
              </a:rPr>
              <a:t>aritmètica</a:t>
            </a:r>
            <a:r>
              <a:rPr lang="es-ES" sz="1700" dirty="0">
                <a:latin typeface="Aptos" panose="020B0004020202020204" pitchFamily="34" charset="0"/>
              </a:rPr>
              <a:t> de les ofertes </a:t>
            </a:r>
            <a:r>
              <a:rPr lang="es-ES" sz="1700" dirty="0" err="1">
                <a:latin typeface="Aptos" panose="020B0004020202020204" pitchFamily="34" charset="0"/>
              </a:rPr>
              <a:t>econòmiques</a:t>
            </a:r>
            <a:r>
              <a:rPr lang="es-ES" sz="1700" dirty="0">
                <a:latin typeface="Aptos" panose="020B0004020202020204" pitchFamily="34" charset="0"/>
              </a:rPr>
              <a:t> presentades</a:t>
            </a:r>
          </a:p>
        </p:txBody>
      </p:sp>
      <p:pic>
        <p:nvPicPr>
          <p:cNvPr id="10" name="Imatge 9" descr="Imatge que conté text, Font, logotip, Gràfics&#10;&#10;Pot ser que el contingut generat amb IA no sigui correcte.">
            <a:extLst>
              <a:ext uri="{FF2B5EF4-FFF2-40B4-BE49-F238E27FC236}">
                <a16:creationId xmlns:a16="http://schemas.microsoft.com/office/drawing/2014/main" id="{48472663-DB72-9E3B-822A-9BE5E2198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976" y="1"/>
            <a:ext cx="2026024" cy="1350302"/>
          </a:xfrm>
          <a:prstGeom prst="rect">
            <a:avLst/>
          </a:prstGeom>
        </p:spPr>
      </p:pic>
      <p:cxnSp>
        <p:nvCxnSpPr>
          <p:cNvPr id="12" name="Connector recte 11">
            <a:extLst>
              <a:ext uri="{FF2B5EF4-FFF2-40B4-BE49-F238E27FC236}">
                <a16:creationId xmlns:a16="http://schemas.microsoft.com/office/drawing/2014/main" id="{B9BB3FAD-A8A1-8FC3-034B-BD10B3DD2F0B}"/>
              </a:ext>
            </a:extLst>
          </p:cNvPr>
          <p:cNvCxnSpPr/>
          <p:nvPr/>
        </p:nvCxnSpPr>
        <p:spPr>
          <a:xfrm>
            <a:off x="942974" y="1859756"/>
            <a:ext cx="4086226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6" name="Contenidor de contingut 5">
            <a:extLst>
              <a:ext uri="{FF2B5EF4-FFF2-40B4-BE49-F238E27FC236}">
                <a16:creationId xmlns:a16="http://schemas.microsoft.com/office/drawing/2014/main" id="{C3133691-99EE-484D-8847-2434703099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7676749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28200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20EFCCE-FB61-C76C-DA5E-B10DF7826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0"/>
            <a:ext cx="3932237" cy="1600200"/>
          </a:xfrm>
        </p:spPr>
        <p:txBody>
          <a:bodyPr/>
          <a:lstStyle/>
          <a:p>
            <a:r>
              <a:rPr lang="es-ES" b="1" dirty="0" err="1"/>
              <a:t>Autoritat</a:t>
            </a:r>
            <a:r>
              <a:rPr lang="es-ES" b="1" dirty="0"/>
              <a:t> </a:t>
            </a:r>
            <a:r>
              <a:rPr lang="es-ES" b="1" dirty="0" err="1"/>
              <a:t>Portuària</a:t>
            </a:r>
            <a:r>
              <a:rPr lang="es-ES" b="1" dirty="0"/>
              <a:t> de Barcelona</a:t>
            </a:r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893EDE6E-496F-88A5-863F-7C7B989EA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980780"/>
            <a:ext cx="4189412" cy="4164526"/>
          </a:xfrm>
        </p:spPr>
        <p:txBody>
          <a:bodyPr>
            <a:normAutofit/>
          </a:bodyPr>
          <a:lstStyle/>
          <a:p>
            <a:r>
              <a:rPr lang="es-ES" sz="1900" b="1" dirty="0">
                <a:latin typeface="Aptos" panose="020B0004020202020204" pitchFamily="34" charset="0"/>
              </a:rPr>
              <a:t>Fórmula de </a:t>
            </a:r>
            <a:r>
              <a:rPr lang="es-ES" sz="1900" b="1" dirty="0" err="1">
                <a:latin typeface="Aptos" panose="020B0004020202020204" pitchFamily="34" charset="0"/>
              </a:rPr>
              <a:t>càlcul</a:t>
            </a:r>
            <a:r>
              <a:rPr lang="es-ES" sz="1900" b="1" dirty="0">
                <a:latin typeface="Aptos" panose="020B0004020202020204" pitchFamily="34" charset="0"/>
              </a:rPr>
              <a:t> de la </a:t>
            </a:r>
            <a:r>
              <a:rPr lang="es-ES" sz="1900" b="1" dirty="0" err="1">
                <a:latin typeface="Aptos" panose="020B0004020202020204" pitchFamily="34" charset="0"/>
              </a:rPr>
              <a:t>puntuació</a:t>
            </a:r>
            <a:r>
              <a:rPr lang="es-ES" sz="1900" b="1" dirty="0">
                <a:latin typeface="Aptos" panose="020B0004020202020204" pitchFamily="34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a-E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(PE)= ((50 × </a:t>
            </a:r>
            <a:r>
              <a:rPr lang="ca-E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Baja</a:t>
            </a:r>
            <a:r>
              <a:rPr lang="ca-E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 la oferta) / (</a:t>
            </a:r>
            <a:r>
              <a:rPr lang="ca-E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Baja</a:t>
            </a:r>
            <a:r>
              <a:rPr lang="ca-E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 la oferta </a:t>
            </a:r>
            <a:r>
              <a:rPr lang="ca-E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más</a:t>
            </a:r>
            <a:r>
              <a:rPr lang="ca-E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a-ES" sz="18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económica</a:t>
            </a:r>
            <a:r>
              <a:rPr lang="ca-E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)) + 50</a:t>
            </a:r>
            <a:r>
              <a:rPr lang="es-ES" sz="2000" dirty="0">
                <a:effectLst/>
              </a:rPr>
              <a:t> 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Ponderació oferta econòmica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ca-E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40</a:t>
            </a:r>
            <a:r>
              <a:rPr lang="ca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%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Fórmula de càlcul de la temeritat:</a:t>
            </a:r>
            <a:endParaRPr lang="es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 &gt; BR + 4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Siendo: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BO: Baja de la oferta económica (%).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BR: Baja de referencia</a:t>
            </a:r>
          </a:p>
        </p:txBody>
      </p:sp>
      <p:pic>
        <p:nvPicPr>
          <p:cNvPr id="10" name="Imatge 9" descr="Imatge que conté text, Font, logotip, Gràfics&#10;&#10;Pot ser que el contingut generat amb IA no sigui correcte.">
            <a:extLst>
              <a:ext uri="{FF2B5EF4-FFF2-40B4-BE49-F238E27FC236}">
                <a16:creationId xmlns:a16="http://schemas.microsoft.com/office/drawing/2014/main" id="{48472663-DB72-9E3B-822A-9BE5E2198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976" y="1"/>
            <a:ext cx="2026024" cy="1350302"/>
          </a:xfrm>
          <a:prstGeom prst="rect">
            <a:avLst/>
          </a:prstGeom>
        </p:spPr>
      </p:pic>
      <p:cxnSp>
        <p:nvCxnSpPr>
          <p:cNvPr id="12" name="Connector recte 11">
            <a:extLst>
              <a:ext uri="{FF2B5EF4-FFF2-40B4-BE49-F238E27FC236}">
                <a16:creationId xmlns:a16="http://schemas.microsoft.com/office/drawing/2014/main" id="{B9BB3FAD-A8A1-8FC3-034B-BD10B3DD2F0B}"/>
              </a:ext>
            </a:extLst>
          </p:cNvPr>
          <p:cNvCxnSpPr/>
          <p:nvPr/>
        </p:nvCxnSpPr>
        <p:spPr>
          <a:xfrm>
            <a:off x="942974" y="1859756"/>
            <a:ext cx="4086226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7" name="Contenidor de contingut 6">
            <a:extLst>
              <a:ext uri="{FF2B5EF4-FFF2-40B4-BE49-F238E27FC236}">
                <a16:creationId xmlns:a16="http://schemas.microsoft.com/office/drawing/2014/main" id="{58456FE1-71B3-0F09-78FE-4A17914C4B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3801787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41042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520EFCCE-FB61-C76C-DA5E-B10DF7826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0"/>
            <a:ext cx="3932237" cy="1738733"/>
          </a:xfrm>
        </p:spPr>
        <p:txBody>
          <a:bodyPr/>
          <a:lstStyle/>
          <a:p>
            <a:r>
              <a:rPr lang="es-ES" b="1" dirty="0"/>
              <a:t>Barcelona </a:t>
            </a:r>
            <a:r>
              <a:rPr lang="es-ES" b="1" dirty="0" err="1"/>
              <a:t>d’Infraestructures</a:t>
            </a:r>
            <a:r>
              <a:rPr lang="es-ES" b="1" dirty="0"/>
              <a:t> </a:t>
            </a:r>
            <a:r>
              <a:rPr lang="es-ES" b="1" dirty="0" err="1"/>
              <a:t>Municipals</a:t>
            </a:r>
            <a:r>
              <a:rPr lang="es-ES" b="1" dirty="0"/>
              <a:t> SA (BIMSA)</a:t>
            </a:r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893EDE6E-496F-88A5-863F-7C7B989EA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980780"/>
            <a:ext cx="4189412" cy="4164526"/>
          </a:xfrm>
        </p:spPr>
        <p:txBody>
          <a:bodyPr>
            <a:normAutofit fontScale="92500" lnSpcReduction="10000"/>
          </a:bodyPr>
          <a:lstStyle/>
          <a:p>
            <a:r>
              <a:rPr lang="es-ES" sz="1900" b="1" dirty="0">
                <a:latin typeface="Aptos" panose="020B0004020202020204" pitchFamily="34" charset="0"/>
              </a:rPr>
              <a:t>Fórmula de </a:t>
            </a:r>
            <a:r>
              <a:rPr lang="es-ES" sz="1900" b="1" dirty="0" err="1">
                <a:latin typeface="Aptos" panose="020B0004020202020204" pitchFamily="34" charset="0"/>
              </a:rPr>
              <a:t>càlcul</a:t>
            </a:r>
            <a:r>
              <a:rPr lang="es-ES" sz="1900" b="1" dirty="0">
                <a:latin typeface="Aptos" panose="020B0004020202020204" pitchFamily="34" charset="0"/>
              </a:rPr>
              <a:t> de la </a:t>
            </a:r>
            <a:r>
              <a:rPr lang="es-ES" sz="1900" b="1" dirty="0" err="1">
                <a:latin typeface="Aptos" panose="020B0004020202020204" pitchFamily="34" charset="0"/>
              </a:rPr>
              <a:t>puntuació</a:t>
            </a:r>
            <a:r>
              <a:rPr lang="es-ES" sz="1900" b="1" dirty="0">
                <a:latin typeface="Aptos" panose="020B0004020202020204" pitchFamily="34" charset="0"/>
              </a:rPr>
              <a:t>:</a:t>
            </a: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a-ES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ca-ES" sz="19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Ponderació oferta econòmica</a:t>
            </a:r>
            <a:r>
              <a:rPr lang="ca-ES" sz="1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3</a:t>
            </a:r>
            <a:r>
              <a:rPr lang="ca-ES" sz="19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0-35</a:t>
            </a:r>
            <a:r>
              <a:rPr lang="ca-ES" sz="19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%</a:t>
            </a:r>
            <a:endParaRPr lang="es-ES" sz="19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s-ES" sz="1900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a-ES" sz="19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Fórmula de càlcul de la temeritat: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s’admeten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licitació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SIS (6)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ó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més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ofertes, totes aquelles ofertes (O), la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desviació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(d) de les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quals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sigui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més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gran que 0,02 (d &gt; 0,02)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seran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considerades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presumptament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anormals</a:t>
            </a:r>
            <a:r>
              <a:rPr lang="es-E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 desproporcionades.</a:t>
            </a:r>
          </a:p>
        </p:txBody>
      </p:sp>
      <p:pic>
        <p:nvPicPr>
          <p:cNvPr id="10" name="Imatge 9" descr="Imatge que conté text, Font, logotip, Gràfics&#10;&#10;Pot ser que el contingut generat amb IA no sigui correcte.">
            <a:extLst>
              <a:ext uri="{FF2B5EF4-FFF2-40B4-BE49-F238E27FC236}">
                <a16:creationId xmlns:a16="http://schemas.microsoft.com/office/drawing/2014/main" id="{48472663-DB72-9E3B-822A-9BE5E2198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976" y="1"/>
            <a:ext cx="2026024" cy="1350302"/>
          </a:xfrm>
          <a:prstGeom prst="rect">
            <a:avLst/>
          </a:prstGeom>
        </p:spPr>
      </p:pic>
      <p:cxnSp>
        <p:nvCxnSpPr>
          <p:cNvPr id="12" name="Connector recte 11">
            <a:extLst>
              <a:ext uri="{FF2B5EF4-FFF2-40B4-BE49-F238E27FC236}">
                <a16:creationId xmlns:a16="http://schemas.microsoft.com/office/drawing/2014/main" id="{B9BB3FAD-A8A1-8FC3-034B-BD10B3DD2F0B}"/>
              </a:ext>
            </a:extLst>
          </p:cNvPr>
          <p:cNvCxnSpPr/>
          <p:nvPr/>
        </p:nvCxnSpPr>
        <p:spPr>
          <a:xfrm>
            <a:off x="942974" y="1859756"/>
            <a:ext cx="4086226" cy="0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6" name="Imatge 5">
            <a:extLst>
              <a:ext uri="{FF2B5EF4-FFF2-40B4-BE49-F238E27FC236}">
                <a16:creationId xmlns:a16="http://schemas.microsoft.com/office/drawing/2014/main" id="{E6962186-3543-FF66-4F99-2BC71F69E6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612" y="2369781"/>
            <a:ext cx="2886959" cy="69066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Contenidor de contingut 7">
            <a:extLst>
              <a:ext uri="{FF2B5EF4-FFF2-40B4-BE49-F238E27FC236}">
                <a16:creationId xmlns:a16="http://schemas.microsoft.com/office/drawing/2014/main" id="{075F1D21-CB0E-F381-699B-4374F0A032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4497812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459475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1366</Words>
  <Application>Microsoft Office PowerPoint</Application>
  <PresentationFormat>Pantalla panoràmica</PresentationFormat>
  <Paragraphs>208</Paragraphs>
  <Slides>19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4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19</vt:i4>
      </vt:variant>
    </vt:vector>
  </HeadingPairs>
  <TitlesOfParts>
    <vt:vector size="24" baseType="lpstr">
      <vt:lpstr>Aptos</vt:lpstr>
      <vt:lpstr>Arial</vt:lpstr>
      <vt:lpstr>Calibri</vt:lpstr>
      <vt:lpstr>Calibri Light</vt:lpstr>
      <vt:lpstr>Tema de Office</vt:lpstr>
      <vt:lpstr>Estudi de les fórmules econòmiques i temeritats dels principals organismes licitadors a Catalunya</vt:lpstr>
      <vt:lpstr>Estudi de les fórmules econòmiques i temeritats en les principals organismes licitadors a Catalunya</vt:lpstr>
      <vt:lpstr>Administrador de Infraestructuras Ferroviarias (ADIF)</vt:lpstr>
      <vt:lpstr>Aeropuertos Españoles y Navegación Aérea (Aena)</vt:lpstr>
      <vt:lpstr>Agència Catalana de l’Aigua (ACA)</vt:lpstr>
      <vt:lpstr>Àrea Metropolitana de Barcelona (AMB)</vt:lpstr>
      <vt:lpstr>Associació Catalana de Municipis (ACM)</vt:lpstr>
      <vt:lpstr>Autoritat Portuària de Barcelona</vt:lpstr>
      <vt:lpstr>Barcelona d’Infraestructures Municipals SA (BIMSA)</vt:lpstr>
      <vt:lpstr>Barcelona Serveis Municipals (B:SM)</vt:lpstr>
      <vt:lpstr>Diputació de Barcelona</vt:lpstr>
      <vt:lpstr>Dirección General de Carreteres (MITMS)</vt:lpstr>
      <vt:lpstr>Ferrocarril Metrop. BCN SA (ATM)</vt:lpstr>
      <vt:lpstr>Ferrocarrils de la Generalitat de Catalunya (FGC)</vt:lpstr>
      <vt:lpstr>Infraestructures.cat</vt:lpstr>
      <vt:lpstr>Inst. Mun. Habitatge i Rehabilitació de Barcelona (IMHAB)</vt:lpstr>
      <vt:lpstr>Institut Català de la Salut (ICS)</vt:lpstr>
      <vt:lpstr>Transports de Barcelona SA</vt:lpstr>
      <vt:lpstr>Cambra de Contractistes d’Obres de Catalunya (CCOC)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Rubén Gil</dc:creator>
  <cp:lastModifiedBy>Rubén Gil</cp:lastModifiedBy>
  <cp:revision>32</cp:revision>
  <dcterms:created xsi:type="dcterms:W3CDTF">2025-03-31T14:26:46Z</dcterms:created>
  <dcterms:modified xsi:type="dcterms:W3CDTF">2025-04-01T12:22:20Z</dcterms:modified>
</cp:coreProperties>
</file>