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2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415" r:id="rId5"/>
    <p:sldId id="414" r:id="rId6"/>
    <p:sldId id="419" r:id="rId7"/>
    <p:sldId id="420" r:id="rId8"/>
    <p:sldId id="427" r:id="rId9"/>
    <p:sldId id="425" r:id="rId10"/>
    <p:sldId id="422" r:id="rId11"/>
    <p:sldId id="423" r:id="rId12"/>
    <p:sldId id="356" r:id="rId13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CF2"/>
    <a:srgbClr val="BE4B48"/>
    <a:srgbClr val="007681"/>
    <a:srgbClr val="007788"/>
    <a:srgbClr val="E2E4F2"/>
    <a:srgbClr val="D9D9D9"/>
    <a:srgbClr val="9AA9B6"/>
    <a:srgbClr val="EFEFEF"/>
    <a:srgbClr val="006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6357" autoAdjust="0"/>
  </p:normalViewPr>
  <p:slideViewPr>
    <p:cSldViewPr>
      <p:cViewPr varScale="1">
        <p:scale>
          <a:sx n="157" d="100"/>
          <a:sy n="157" d="100"/>
        </p:scale>
        <p:origin x="180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o Garrote Heras" userId="aa29ef8b-5242-4f5d-bcb1-cd71c48ce4c6" providerId="ADAL" clId="{FD873FB8-69B2-45BC-8685-6D6FFCA94D82}"/>
    <pc:docChg chg="modSld">
      <pc:chgData name="Mariano Garrote Heras" userId="aa29ef8b-5242-4f5d-bcb1-cd71c48ce4c6" providerId="ADAL" clId="{FD873FB8-69B2-45BC-8685-6D6FFCA94D82}" dt="2025-03-28T12:02:14.196" v="30" actId="20577"/>
      <pc:docMkLst>
        <pc:docMk/>
      </pc:docMkLst>
      <pc:sldChg chg="modSp mod">
        <pc:chgData name="Mariano Garrote Heras" userId="aa29ef8b-5242-4f5d-bcb1-cd71c48ce4c6" providerId="ADAL" clId="{FD873FB8-69B2-45BC-8685-6D6FFCA94D82}" dt="2025-03-28T12:02:14.196" v="30" actId="20577"/>
        <pc:sldMkLst>
          <pc:docMk/>
          <pc:sldMk cId="0" sldId="356"/>
        </pc:sldMkLst>
        <pc:spChg chg="mod">
          <ac:chgData name="Mariano Garrote Heras" userId="aa29ef8b-5242-4f5d-bcb1-cd71c48ce4c6" providerId="ADAL" clId="{FD873FB8-69B2-45BC-8685-6D6FFCA94D82}" dt="2025-03-28T12:02:14.196" v="30" actId="20577"/>
          <ac:spMkLst>
            <pc:docMk/>
            <pc:sldMk cId="0" sldId="356"/>
            <ac:spMk id="2" creationId="{CEE75199-D4CF-1D9B-C1A8-800887E0D97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Nº Expedientes</a:t>
            </a:r>
          </a:p>
        </c:rich>
      </c:tx>
      <c:layout>
        <c:manualLayout>
          <c:xMode val="edge"/>
          <c:yMode val="edge"/>
          <c:x val="0.3719226434122323"/>
          <c:y val="9.6637227399317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4838826317737155"/>
          <c:y val="0.25889138584378757"/>
          <c:w val="0.80228222273070116"/>
          <c:h val="0.489379036062679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Nº Exp.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1-4FD2-482A-AD70-7AB906E254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3-4FD2-482A-AD70-7AB906E254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5-4FD2-482A-AD70-7AB906E2544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Obras</c:v>
                </c:pt>
                <c:pt idx="1">
                  <c:v>Servicios</c:v>
                </c:pt>
                <c:pt idx="2">
                  <c:v>Suministros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679</c:v>
                </c:pt>
                <c:pt idx="1">
                  <c:v>1093</c:v>
                </c:pt>
                <c:pt idx="2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9-48B7-A096-91A75432C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314312"/>
        <c:axId val="909304592"/>
      </c:barChart>
      <c:catAx>
        <c:axId val="90931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9304592"/>
        <c:crosses val="autoZero"/>
        <c:auto val="1"/>
        <c:lblAlgn val="ctr"/>
        <c:lblOffset val="100"/>
        <c:noMultiLvlLbl val="0"/>
      </c:catAx>
      <c:valAx>
        <c:axId val="90930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931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E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Importes cAUSA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Causa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7B2-43F0-9348-9287597D1F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7B2-43F0-9348-9287597D1F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7B2-43F0-9348-9287597D1F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7B2-43F0-9348-9287597D1FB6}"/>
              </c:ext>
            </c:extLst>
          </c:dPt>
          <c:dLbls>
            <c:dLbl>
              <c:idx val="0"/>
              <c:layout>
                <c:manualLayout>
                  <c:x val="-1.6937669376693766E-7"/>
                  <c:y val="4.997957516339857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1639459921293"/>
                      <c:h val="0.185154111475520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7B2-43F0-9348-9287597D1FB6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7B2-43F0-9348-9287597D1FB6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3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13344981870702"/>
                      <c:h val="0.15083637161618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7B2-43F0-9348-9287597D1FB6}"/>
                </c:ext>
              </c:extLst>
            </c:dLbl>
            <c:dLbl>
              <c:idx val="3"/>
              <c:layout>
                <c:manualLayout>
                  <c:x val="5.3445240091168321E-2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B2-43F0-9348-9287597D1FB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spc="0" baseline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Vinculación</c:v>
                </c:pt>
                <c:pt idx="1">
                  <c:v>Desierto previo</c:v>
                </c:pt>
                <c:pt idx="2">
                  <c:v>Reservado</c:v>
                </c:pt>
                <c:pt idx="3">
                  <c:v>Otros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87737461.450000003</c:v>
                </c:pt>
                <c:pt idx="1">
                  <c:v>30405822.869999997</c:v>
                </c:pt>
                <c:pt idx="2">
                  <c:v>10178922.65</c:v>
                </c:pt>
                <c:pt idx="3">
                  <c:v>177051.81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B2-43F0-9348-9287597D1FB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Nº Expedientes</a:t>
            </a:r>
          </a:p>
        </c:rich>
      </c:tx>
      <c:layout>
        <c:manualLayout>
          <c:xMode val="edge"/>
          <c:yMode val="edge"/>
          <c:x val="0.3719226434122323"/>
          <c:y val="9.6637227399317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4838826317737155"/>
          <c:y val="0.25889138584378757"/>
          <c:w val="0.80228222273070116"/>
          <c:h val="0.489379036062679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Nº Exp.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1-9ADA-4A06-9596-D90DB35AEDD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3-9ADA-4A06-9596-D90DB35AED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5-9ADA-4A06-9596-D90DB35AEDD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Obras</c:v>
                </c:pt>
                <c:pt idx="1">
                  <c:v>Servicios</c:v>
                </c:pt>
                <c:pt idx="2">
                  <c:v>Suministros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 formatCode="General">
                  <c:v>642</c:v>
                </c:pt>
                <c:pt idx="1">
                  <c:v>1099</c:v>
                </c:pt>
                <c:pt idx="2" formatCode="General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DA-4A06-9596-D90DB35AE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314312"/>
        <c:axId val="909304592"/>
      </c:barChart>
      <c:catAx>
        <c:axId val="90931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9304592"/>
        <c:crosses val="autoZero"/>
        <c:auto val="1"/>
        <c:lblAlgn val="ctr"/>
        <c:lblOffset val="100"/>
        <c:noMultiLvlLbl val="0"/>
      </c:catAx>
      <c:valAx>
        <c:axId val="90930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931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E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Importes</a:t>
            </a:r>
          </a:p>
        </c:rich>
      </c:tx>
      <c:layout>
        <c:manualLayout>
          <c:xMode val="edge"/>
          <c:yMode val="edge"/>
          <c:x val="0.4205794823119971"/>
          <c:y val="0.10943836171938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2128400805656545"/>
          <c:y val="0.29358298101948155"/>
          <c:w val="0.70247947016500145"/>
          <c:h val="0.4611808839446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Nº Exp.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1-C47D-4454-B65C-245B7FD6E0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3-C47D-4454-B65C-245B7FD6E0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5-C47D-4454-B65C-245B7FD6E0C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Obras</c:v>
                </c:pt>
                <c:pt idx="1">
                  <c:v>Servicios</c:v>
                </c:pt>
                <c:pt idx="2">
                  <c:v>Suministros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2952016098</c:v>
                </c:pt>
                <c:pt idx="1">
                  <c:v>1111979891</c:v>
                </c:pt>
                <c:pt idx="2">
                  <c:v>423276478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7D-4454-B65C-245B7FD6E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314312"/>
        <c:axId val="909304592"/>
      </c:barChart>
      <c:catAx>
        <c:axId val="90931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9304592"/>
        <c:crosses val="autoZero"/>
        <c:auto val="1"/>
        <c:lblAlgn val="ctr"/>
        <c:lblOffset val="100"/>
        <c:noMultiLvlLbl val="0"/>
      </c:catAx>
      <c:valAx>
        <c:axId val="90930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931431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E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title>
    <c:autoTitleDeleted val="0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67595569846374"/>
          <c:w val="1"/>
          <c:h val="0.7416200380489521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Importes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074-41EF-8A1E-C6FEDC0684B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074-41EF-8A1E-C6FEDC0684B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074-41EF-8A1E-C6FEDC0684B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074-41EF-8A1E-C6FEDC0684B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D074-41EF-8A1E-C6FEDC0684B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D074-41EF-8A1E-C6FEDC0684B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D074-41EF-8A1E-C6FEDC0684B4}"/>
              </c:ext>
            </c:extLst>
          </c:dPt>
          <c:dLbls>
            <c:dLbl>
              <c:idx val="0"/>
              <c:layout>
                <c:manualLayout>
                  <c:x val="-0.20630540608762588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4366219274459"/>
                      <c:h val="0.1328937502835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74-41EF-8A1E-C6FEDC0684B4}"/>
                </c:ext>
              </c:extLst>
            </c:dLbl>
            <c:dLbl>
              <c:idx val="1"/>
              <c:layout>
                <c:manualLayout>
                  <c:x val="-5.4219261585314052E-2"/>
                  <c:y val="-1.433869962110917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74-41EF-8A1E-C6FEDC0684B4}"/>
                </c:ext>
              </c:extLst>
            </c:dLbl>
            <c:dLbl>
              <c:idx val="2"/>
              <c:layout>
                <c:manualLayout>
                  <c:x val="-2.5397697275447131E-2"/>
                  <c:y val="-0.1172929107334252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74-41EF-8A1E-C6FEDC0684B4}"/>
                </c:ext>
              </c:extLst>
            </c:dLbl>
            <c:dLbl>
              <c:idx val="3"/>
              <c:layout>
                <c:manualLayout>
                  <c:x val="-5.4251634875818397E-3"/>
                  <c:y val="-0.1296381360690042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74-41EF-8A1E-C6FEDC0684B4}"/>
                </c:ext>
              </c:extLst>
            </c:dLbl>
            <c:dLbl>
              <c:idx val="4"/>
              <c:layout>
                <c:manualLayout>
                  <c:x val="4.7145144792341083E-4"/>
                  <c:y val="-8.198152401367835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74-41EF-8A1E-C6FEDC0684B4}"/>
                </c:ext>
              </c:extLst>
            </c:dLbl>
            <c:dLbl>
              <c:idx val="5"/>
              <c:layout>
                <c:manualLayout>
                  <c:x val="0"/>
                  <c:y val="-3.210003572704547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74-41EF-8A1E-C6FEDC0684B4}"/>
                </c:ext>
              </c:extLst>
            </c:dLbl>
            <c:dLbl>
              <c:idx val="6"/>
              <c:layout>
                <c:manualLayout>
                  <c:x val="2.0210389813545691E-2"/>
                  <c:y val="6.543765630582350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74-41EF-8A1E-C6FEDC0684B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Abierto Precio</c:v>
                </c:pt>
                <c:pt idx="1">
                  <c:v>Abierto Varios</c:v>
                </c:pt>
                <c:pt idx="2">
                  <c:v>Negociados con publicidad</c:v>
                </c:pt>
                <c:pt idx="3">
                  <c:v>Negociados sin publicidad</c:v>
                </c:pt>
                <c:pt idx="4">
                  <c:v>C. Menores</c:v>
                </c:pt>
                <c:pt idx="5">
                  <c:v>Pedido A. Marco</c:v>
                </c:pt>
                <c:pt idx="6">
                  <c:v>Encargos M. Propio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310199850</c:v>
                </c:pt>
                <c:pt idx="1">
                  <c:v>3227950954.4000001</c:v>
                </c:pt>
                <c:pt idx="2">
                  <c:v>1586563</c:v>
                </c:pt>
                <c:pt idx="3">
                  <c:v>443905535.80000001</c:v>
                </c:pt>
                <c:pt idx="4">
                  <c:v>9493002</c:v>
                </c:pt>
                <c:pt idx="5">
                  <c:v>240801843.30000001</c:v>
                </c:pt>
                <c:pt idx="6">
                  <c:v>253334717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74-41EF-8A1E-C6FEDC0684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50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Nº Expedientes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706355448163"/>
          <c:w val="1"/>
          <c:h val="0.7416200380489521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Importes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803-4BF6-9FF6-2BD6E3CAD5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803-4BF6-9FF6-2BD6E3CAD5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803-4BF6-9FF6-2BD6E3CAD5C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803-4BF6-9FF6-2BD6E3CAD5C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803-4BF6-9FF6-2BD6E3CAD5C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803-4BF6-9FF6-2BD6E3CAD5C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A803-4BF6-9FF6-2BD6E3CAD5CC}"/>
              </c:ext>
            </c:extLst>
          </c:dPt>
          <c:dLbls>
            <c:dLbl>
              <c:idx val="0"/>
              <c:layout>
                <c:manualLayout>
                  <c:x val="6.836400098711253E-3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4366219274459"/>
                      <c:h val="0.1328937502835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803-4BF6-9FF6-2BD6E3CAD5CC}"/>
                </c:ext>
              </c:extLst>
            </c:dLbl>
            <c:dLbl>
              <c:idx val="1"/>
              <c:layout>
                <c:manualLayout>
                  <c:x val="-5.4219261585314052E-2"/>
                  <c:y val="-1.433869962110917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03-4BF6-9FF6-2BD6E3CAD5CC}"/>
                </c:ext>
              </c:extLst>
            </c:dLbl>
            <c:dLbl>
              <c:idx val="2"/>
              <c:layout>
                <c:manualLayout>
                  <c:x val="-1.5546448707438997E-2"/>
                  <c:y val="2.790180166385954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9021518888003"/>
                      <c:h val="0.22054039708059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803-4BF6-9FF6-2BD6E3CAD5CC}"/>
                </c:ext>
              </c:extLst>
            </c:dLbl>
            <c:dLbl>
              <c:idx val="3"/>
              <c:layout>
                <c:manualLayout>
                  <c:x val="7.5049946625896202E-2"/>
                  <c:y val="-6.222630531312203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03-4BF6-9FF6-2BD6E3CAD5CC}"/>
                </c:ext>
              </c:extLst>
            </c:dLbl>
            <c:dLbl>
              <c:idx val="4"/>
              <c:layout>
                <c:manualLayout>
                  <c:x val="0.11498171854213529"/>
                  <c:y val="2.160812535089062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03-4BF6-9FF6-2BD6E3CAD5CC}"/>
                </c:ext>
              </c:extLst>
            </c:dLbl>
            <c:dLbl>
              <c:idx val="5"/>
              <c:layout>
                <c:manualLayout>
                  <c:x val="-8.645990229088003E-3"/>
                  <c:y val="7.679599857091819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03-4BF6-9FF6-2BD6E3CAD5CC}"/>
                </c:ext>
              </c:extLst>
            </c:dLbl>
            <c:dLbl>
              <c:idx val="6"/>
              <c:layout>
                <c:manualLayout>
                  <c:x val="2.9216294182553618E-2"/>
                  <c:y val="3.2113509927014748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03-4BF6-9FF6-2BD6E3CAD5C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Abierto Precio</c:v>
                </c:pt>
                <c:pt idx="1">
                  <c:v>Abierto Varios</c:v>
                </c:pt>
                <c:pt idx="2">
                  <c:v>Negociados con publicidad</c:v>
                </c:pt>
                <c:pt idx="3">
                  <c:v>Negociados sin publicidad</c:v>
                </c:pt>
                <c:pt idx="4">
                  <c:v>C. Menores</c:v>
                </c:pt>
                <c:pt idx="5">
                  <c:v>Pedido A. Marco</c:v>
                </c:pt>
                <c:pt idx="6">
                  <c:v>Encargos M. Propio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192</c:v>
                </c:pt>
                <c:pt idx="1">
                  <c:v>509</c:v>
                </c:pt>
                <c:pt idx="2">
                  <c:v>2</c:v>
                </c:pt>
                <c:pt idx="3">
                  <c:v>169</c:v>
                </c:pt>
                <c:pt idx="4">
                  <c:v>690</c:v>
                </c:pt>
                <c:pt idx="5">
                  <c:v>374</c:v>
                </c:pt>
                <c:pt idx="6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803-4BF6-9FF6-2BD6E3CAD5C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50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Importes</a:t>
            </a:r>
          </a:p>
        </c:rich>
      </c:tx>
      <c:layout>
        <c:manualLayout>
          <c:xMode val="edge"/>
          <c:yMode val="edge"/>
          <c:x val="0.4205794823119971"/>
          <c:y val="0.10943836171938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2128400805656545"/>
          <c:y val="0.29358298101948155"/>
          <c:w val="0.70247947016500145"/>
          <c:h val="0.4611808839446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Nº Exp.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1-7984-423E-B530-5E51E751F2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3-7984-423E-B530-5E51E751F2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extLst>
              <c:ext xmlns:c16="http://schemas.microsoft.com/office/drawing/2014/chart" uri="{C3380CC4-5D6E-409C-BE32-E72D297353CC}">
                <c16:uniqueId val="{00000005-7984-423E-B530-5E51E751F24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Obras</c:v>
                </c:pt>
                <c:pt idx="1">
                  <c:v>Servicios</c:v>
                </c:pt>
                <c:pt idx="2">
                  <c:v>Suministros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2735103530</c:v>
                </c:pt>
                <c:pt idx="1">
                  <c:v>1456077268</c:v>
                </c:pt>
                <c:pt idx="2">
                  <c:v>613343927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84-423E-B530-5E51E751F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314312"/>
        <c:axId val="909304592"/>
      </c:barChart>
      <c:catAx>
        <c:axId val="90931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9304592"/>
        <c:crosses val="autoZero"/>
        <c:auto val="1"/>
        <c:lblAlgn val="ctr"/>
        <c:lblOffset val="100"/>
        <c:noMultiLvlLbl val="0"/>
      </c:catAx>
      <c:valAx>
        <c:axId val="90930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0931431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title>
    <c:autoTitleDeleted val="0"/>
    <c:view3D>
      <c:rotX val="3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67595569846374"/>
          <c:w val="1"/>
          <c:h val="0.7416200380489521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Importes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1D1-4FC3-B469-450B846107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1D1-4FC3-B469-450B846107E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D1D1-4FC3-B469-450B846107E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1D1-4FC3-B469-450B846107E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1D1-4FC3-B469-450B846107E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1D1-4FC3-B469-450B846107E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1D1-4FC3-B469-450B846107E6}"/>
              </c:ext>
            </c:extLst>
          </c:dPt>
          <c:dLbls>
            <c:dLbl>
              <c:idx val="0"/>
              <c:layout>
                <c:manualLayout>
                  <c:x val="-0.20630540608762588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4366219274459"/>
                      <c:h val="0.1328937502835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1D1-4FC3-B469-450B846107E6}"/>
                </c:ext>
              </c:extLst>
            </c:dLbl>
            <c:dLbl>
              <c:idx val="1"/>
              <c:layout>
                <c:manualLayout>
                  <c:x val="-5.4219261585314052E-2"/>
                  <c:y val="-1.433869962110917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D1-4FC3-B469-450B846107E6}"/>
                </c:ext>
              </c:extLst>
            </c:dLbl>
            <c:dLbl>
              <c:idx val="2"/>
              <c:layout>
                <c:manualLayout>
                  <c:x val="-2.5397697275447131E-2"/>
                  <c:y val="-0.1172929107334252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D1-4FC3-B469-450B846107E6}"/>
                </c:ext>
              </c:extLst>
            </c:dLbl>
            <c:dLbl>
              <c:idx val="3"/>
              <c:layout>
                <c:manualLayout>
                  <c:x val="-5.4251634875818397E-3"/>
                  <c:y val="-0.1296381360690042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D1-4FC3-B469-450B846107E6}"/>
                </c:ext>
              </c:extLst>
            </c:dLbl>
            <c:dLbl>
              <c:idx val="4"/>
              <c:layout>
                <c:manualLayout>
                  <c:x val="4.7145144792341083E-4"/>
                  <c:y val="-8.198152401367835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D1-4FC3-B469-450B846107E6}"/>
                </c:ext>
              </c:extLst>
            </c:dLbl>
            <c:dLbl>
              <c:idx val="5"/>
              <c:layout>
                <c:manualLayout>
                  <c:x val="0"/>
                  <c:y val="-3.210003572704547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D1-4FC3-B469-450B846107E6}"/>
                </c:ext>
              </c:extLst>
            </c:dLbl>
            <c:dLbl>
              <c:idx val="6"/>
              <c:layout>
                <c:manualLayout>
                  <c:x val="2.0210389813545691E-2"/>
                  <c:y val="6.543765630582350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D1-4FC3-B469-450B846107E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Abierto Precio</c:v>
                </c:pt>
                <c:pt idx="1">
                  <c:v>Abierto Varios</c:v>
                </c:pt>
                <c:pt idx="2">
                  <c:v>Restringido Varios</c:v>
                </c:pt>
                <c:pt idx="3">
                  <c:v>Negociados sin publicidad</c:v>
                </c:pt>
                <c:pt idx="4">
                  <c:v>C. Menores</c:v>
                </c:pt>
                <c:pt idx="5">
                  <c:v>Pedido A. Marco</c:v>
                </c:pt>
                <c:pt idx="6">
                  <c:v>Encargos M. Propio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826126430</c:v>
                </c:pt>
                <c:pt idx="1">
                  <c:v>3036638760</c:v>
                </c:pt>
                <c:pt idx="2">
                  <c:v>13374560</c:v>
                </c:pt>
                <c:pt idx="3">
                  <c:v>372382655</c:v>
                </c:pt>
                <c:pt idx="4">
                  <c:v>10312147</c:v>
                </c:pt>
                <c:pt idx="5">
                  <c:v>282244609</c:v>
                </c:pt>
                <c:pt idx="6">
                  <c:v>263445563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1-4FC3-B469-450B846107E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50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Nº Expedientes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7504706355448163"/>
          <c:w val="1"/>
          <c:h val="0.7416200380489521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Importes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B28-4426-AE19-56D606E2CE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B28-4426-AE19-56D606E2CE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B28-4426-AE19-56D606E2CE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B28-4426-AE19-56D606E2CE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DB28-4426-AE19-56D606E2CE0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DB28-4426-AE19-56D606E2CE0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DB28-4426-AE19-56D606E2CE02}"/>
              </c:ext>
            </c:extLst>
          </c:dPt>
          <c:dLbls>
            <c:dLbl>
              <c:idx val="0"/>
              <c:layout>
                <c:manualLayout>
                  <c:x val="6.836400098711253E-3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4366219274459"/>
                      <c:h val="0.1328937502835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B28-4426-AE19-56D606E2CE02}"/>
                </c:ext>
              </c:extLst>
            </c:dLbl>
            <c:dLbl>
              <c:idx val="1"/>
              <c:layout>
                <c:manualLayout>
                  <c:x val="-5.4219261585314052E-2"/>
                  <c:y val="-1.433869962110917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28-4426-AE19-56D606E2CE02}"/>
                </c:ext>
              </c:extLst>
            </c:dLbl>
            <c:dLbl>
              <c:idx val="2"/>
              <c:layout>
                <c:manualLayout>
                  <c:x val="-1.5546448707438997E-2"/>
                  <c:y val="2.790180166385954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9021518888003"/>
                      <c:h val="0.22054039708059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B28-4426-AE19-56D606E2CE02}"/>
                </c:ext>
              </c:extLst>
            </c:dLbl>
            <c:dLbl>
              <c:idx val="3"/>
              <c:layout>
                <c:manualLayout>
                  <c:x val="7.5049946625896202E-2"/>
                  <c:y val="-6.222630531312203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28-4426-AE19-56D606E2CE02}"/>
                </c:ext>
              </c:extLst>
            </c:dLbl>
            <c:dLbl>
              <c:idx val="4"/>
              <c:layout>
                <c:manualLayout>
                  <c:x val="0.11498171854213529"/>
                  <c:y val="2.160812535089062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28-4426-AE19-56D606E2CE02}"/>
                </c:ext>
              </c:extLst>
            </c:dLbl>
            <c:dLbl>
              <c:idx val="5"/>
              <c:layout>
                <c:manualLayout>
                  <c:x val="-8.645990229088003E-3"/>
                  <c:y val="7.679599857091819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28-4426-AE19-56D606E2CE02}"/>
                </c:ext>
              </c:extLst>
            </c:dLbl>
            <c:dLbl>
              <c:idx val="6"/>
              <c:layout>
                <c:manualLayout>
                  <c:x val="2.9216294182553618E-2"/>
                  <c:y val="3.2113509927014748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28-4426-AE19-56D606E2CE0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Abierto Precio</c:v>
                </c:pt>
                <c:pt idx="1">
                  <c:v>Abierto Varios</c:v>
                </c:pt>
                <c:pt idx="2">
                  <c:v>Restringido Varios</c:v>
                </c:pt>
                <c:pt idx="3">
                  <c:v>Negociados sin publicidad</c:v>
                </c:pt>
                <c:pt idx="4">
                  <c:v>C. Menores</c:v>
                </c:pt>
                <c:pt idx="5">
                  <c:v>Pedido A. Marco</c:v>
                </c:pt>
                <c:pt idx="6">
                  <c:v>Encargos M. Propio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217</c:v>
                </c:pt>
                <c:pt idx="1">
                  <c:v>527</c:v>
                </c:pt>
                <c:pt idx="2">
                  <c:v>1</c:v>
                </c:pt>
                <c:pt idx="3">
                  <c:v>149</c:v>
                </c:pt>
                <c:pt idx="4">
                  <c:v>690</c:v>
                </c:pt>
                <c:pt idx="5">
                  <c:v>385</c:v>
                </c:pt>
                <c:pt idx="6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B28-4426-AE19-56D606E2CE0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>
          <a:lumMod val="50000"/>
        </a:schemeClr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900" baseline="0"/>
              <a:t>Importes</a:t>
            </a:r>
            <a:endParaRPr lang="es-ES" sz="900"/>
          </a:p>
        </c:rich>
      </c:tx>
      <c:layout>
        <c:manualLayout>
          <c:xMode val="edge"/>
          <c:yMode val="edge"/>
          <c:x val="0.40014268686392512"/>
          <c:y val="6.5646192865413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17275967166171"/>
          <c:y val="0.21142811089619601"/>
          <c:w val="0.67404690563580294"/>
          <c:h val="0.5542392005157963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Encargos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Hoja1!$A$2:$A$4</c:f>
              <c:strCache>
                <c:ptCount val="3"/>
                <c:pt idx="0">
                  <c:v>Obras</c:v>
                </c:pt>
                <c:pt idx="1">
                  <c:v>Servicios</c:v>
                </c:pt>
                <c:pt idx="2">
                  <c:v>Suministros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56945769.710000001</c:v>
                </c:pt>
                <c:pt idx="1">
                  <c:v>549613153.97000003</c:v>
                </c:pt>
                <c:pt idx="2">
                  <c:v>171396404.56999999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7-4DB3-B75F-D18AE553C24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Ordinarios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Hoja1!$A$2:$A$4</c:f>
              <c:strCache>
                <c:ptCount val="3"/>
                <c:pt idx="0">
                  <c:v>Obras</c:v>
                </c:pt>
                <c:pt idx="1">
                  <c:v>Servicios</c:v>
                </c:pt>
                <c:pt idx="2">
                  <c:v>Suministros</c:v>
                </c:pt>
              </c:strCache>
            </c:strRef>
          </c:cat>
          <c:val>
            <c:numRef>
              <c:f>Hoja1!$C$2:$C$4</c:f>
              <c:numCache>
                <c:formatCode>#,##0</c:formatCode>
                <c:ptCount val="3"/>
                <c:pt idx="0">
                  <c:v>2652908534</c:v>
                </c:pt>
                <c:pt idx="1">
                  <c:v>1106919646</c:v>
                </c:pt>
                <c:pt idx="2">
                  <c:v>488694225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7-4DB3-B75F-D18AE553C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8836400"/>
        <c:axId val="658830280"/>
        <c:axId val="0"/>
      </c:bar3DChart>
      <c:catAx>
        <c:axId val="65883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8830280"/>
        <c:crosses val="autoZero"/>
        <c:auto val="1"/>
        <c:lblAlgn val="ctr"/>
        <c:lblOffset val="100"/>
        <c:noMultiLvlLbl val="0"/>
      </c:catAx>
      <c:valAx>
        <c:axId val="6588302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>
            <a:solidFill>
              <a:prstClr val="black">
                <a:lumMod val="25000"/>
                <a:lumOff val="75000"/>
              </a:prst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8836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900" baseline="0"/>
              <a:t>Nº Expedientes</a:t>
            </a:r>
            <a:endParaRPr lang="es-ES" sz="900"/>
          </a:p>
        </c:rich>
      </c:tx>
      <c:layout>
        <c:manualLayout>
          <c:xMode val="edge"/>
          <c:yMode val="edge"/>
          <c:x val="0.40014268686392512"/>
          <c:y val="6.5646192865413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10994152046783"/>
          <c:y val="0.21154563624966805"/>
          <c:w val="0.64053918128654974"/>
          <c:h val="0.5608187656370452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Exp. Por lotes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Hoja1!$A$2:$A$4</c:f>
              <c:strCache>
                <c:ptCount val="3"/>
                <c:pt idx="0">
                  <c:v>Obras</c:v>
                </c:pt>
                <c:pt idx="1">
                  <c:v>Servicios</c:v>
                </c:pt>
                <c:pt idx="2">
                  <c:v>Suministros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4</c:v>
                </c:pt>
                <c:pt idx="1">
                  <c:v>37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9-4EC5-B940-D8EAF54D39E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Ordinarios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Hoja1!$A$2:$A$4</c:f>
              <c:strCache>
                <c:ptCount val="3"/>
                <c:pt idx="0">
                  <c:v>Obras</c:v>
                </c:pt>
                <c:pt idx="1">
                  <c:v>Servicios</c:v>
                </c:pt>
                <c:pt idx="2">
                  <c:v>Suministros</c:v>
                </c:pt>
              </c:strCache>
            </c:strRef>
          </c:cat>
          <c:val>
            <c:numRef>
              <c:f>Hoja1!$C$2:$C$4</c:f>
              <c:numCache>
                <c:formatCode>#,##0</c:formatCode>
                <c:ptCount val="3"/>
                <c:pt idx="0">
                  <c:v>316</c:v>
                </c:pt>
                <c:pt idx="1">
                  <c:v>394</c:v>
                </c:pt>
                <c:pt idx="2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9-4EC5-B940-D8EAF54D3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8836400"/>
        <c:axId val="658830280"/>
        <c:axId val="0"/>
      </c:bar3DChart>
      <c:catAx>
        <c:axId val="65883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8830280"/>
        <c:crosses val="autoZero"/>
        <c:auto val="1"/>
        <c:lblAlgn val="ctr"/>
        <c:lblOffset val="100"/>
        <c:noMultiLvlLbl val="0"/>
      </c:catAx>
      <c:valAx>
        <c:axId val="6588302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in"/>
        <c:tickLblPos val="nextTo"/>
        <c:spPr>
          <a:noFill/>
          <a:ln>
            <a:solidFill>
              <a:prstClr val="black">
                <a:lumMod val="25000"/>
                <a:lumOff val="75000"/>
              </a:prst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58836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Nº Expedientes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5E-43C0-A810-75C479F7A2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A5E-43C0-A810-75C479F7A2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F09-4DC3-AB70-9540D45291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F09-4DC3-AB70-9540D45291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A5E-43C0-A810-75C479F7A2EE}"/>
                </c:ext>
              </c:extLst>
            </c:dLbl>
            <c:dLbl>
              <c:idx val="1"/>
              <c:layout>
                <c:manualLayout>
                  <c:x val="-5.2962529515578789E-2"/>
                  <c:y val="0.106901220014667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40771728060948"/>
                      <c:h val="0.325784005383400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5E-43C0-A810-75C479F7A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Pedidos</c:v>
                </c:pt>
                <c:pt idx="1">
                  <c:v>C.Centralizadas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332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E-43C0-A810-75C479F7A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/>
              <a:t>Importes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title>
    <c:autoTitleDeleted val="0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Nº Expedientes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C7-4659-BF52-DF072D7B73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C7-4659-BF52-DF072D7B73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C7-4659-BF52-DF072D7B73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2C7-4659-BF52-DF072D7B733B}"/>
              </c:ext>
            </c:extLst>
          </c:dPt>
          <c:dLbls>
            <c:dLbl>
              <c:idx val="0"/>
              <c:layout>
                <c:manualLayout>
                  <c:x val="8.0128114960248922E-2"/>
                  <c:y val="-1.9819471554997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C7-4659-BF52-DF072D7B733B}"/>
                </c:ext>
              </c:extLst>
            </c:dLbl>
            <c:dLbl>
              <c:idx val="1"/>
              <c:layout>
                <c:manualLayout>
                  <c:x val="-0.13781688806867307"/>
                  <c:y val="9.223288614840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40771728060948"/>
                      <c:h val="0.325784005383400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2C7-4659-BF52-DF072D7B7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Pedidos</c:v>
                </c:pt>
                <c:pt idx="1">
                  <c:v>C.Centralizadas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237057435.59</c:v>
                </c:pt>
                <c:pt idx="1">
                  <c:v>45187174.399999999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C7-4659-BF52-DF072D7B7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Nº Expedientes Causa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Causa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2EC-4437-B468-C6E8E47198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A2EC-4437-B468-C6E8E47198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2EC-4437-B468-C6E8E47198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A2EC-4437-B468-C6E8E47198BB}"/>
              </c:ext>
            </c:extLst>
          </c:dPt>
          <c:dLbls>
            <c:dLbl>
              <c:idx val="0"/>
              <c:layout>
                <c:manualLayout>
                  <c:x val="0"/>
                  <c:y val="9.885178751441377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1639459921293"/>
                      <c:h val="0.185154111475520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2EC-4437-B468-C6E8E47198BB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A2EC-4437-B468-C6E8E47198BB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3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2EC-4437-B468-C6E8E47198BB}"/>
                </c:ext>
              </c:extLst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1" i="0" u="none" strike="noStrike" kern="1200" spc="0" baseline="0">
                      <a:solidFill>
                        <a:schemeClr val="accent4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A2EC-4437-B468-C6E8E47198B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spc="0" baseline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Vinculación</c:v>
                </c:pt>
                <c:pt idx="1">
                  <c:v>Desierto previo</c:v>
                </c:pt>
                <c:pt idx="2">
                  <c:v>Reservado</c:v>
                </c:pt>
                <c:pt idx="3">
                  <c:v>Otros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40</c:v>
                </c:pt>
                <c:pt idx="1">
                  <c:v>16</c:v>
                </c:pt>
                <c:pt idx="2">
                  <c:v>3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C-4437-B468-C6E8E47198B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drawing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drawing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rawing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drawing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rawing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rawing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rawing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0.8008</cdr:x>
      <cdr:y>0</cdr:y>
    </cdr:from>
    <cdr:to>
      <cdr:x>1</cdr:x>
      <cdr:y>0.09188</cdr:y>
    </cdr:to>
    <cdr:pic>
      <cdr:nvPicPr>
        <cdr:cNvPr id="2" name="Gráfico 6">
          <a:extLst xmlns:a="http://schemas.openxmlformats.org/drawingml/2006/main">
            <a:ext uri="{FF2B5EF4-FFF2-40B4-BE49-F238E27FC236}">
              <a16:creationId xmlns:a16="http://schemas.microsoft.com/office/drawing/2014/main" id="{1F71C7BA-8524-4CA1-8B2D-DD969D7B96A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67836" y="-2571750"/>
          <a:ext cx="564140" cy="1716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0.19488</cdr:x>
      <cdr:y>0.091</cdr:y>
    </cdr:to>
    <cdr:pic>
      <cdr:nvPicPr>
        <cdr:cNvPr id="3" name="Gráfico 4">
          <a:extLst xmlns:a="http://schemas.openxmlformats.org/drawingml/2006/main">
            <a:ext uri="{FF2B5EF4-FFF2-40B4-BE49-F238E27FC236}">
              <a16:creationId xmlns:a16="http://schemas.microsoft.com/office/drawing/2014/main" id="{26E26838-B9D6-4DCE-B111-92D411425E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1139788" y="0"/>
          <a:ext cx="551892" cy="169999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0.8008</cdr:x>
      <cdr:y>0.02575</cdr:y>
    </cdr:from>
    <cdr:to>
      <cdr:x>1</cdr:x>
      <cdr:y>0.11756</cdr:y>
    </cdr:to>
    <cdr:pic>
      <cdr:nvPicPr>
        <cdr:cNvPr id="2" name="Gráfico 6">
          <a:extLst xmlns:a="http://schemas.openxmlformats.org/drawingml/2006/main">
            <a:ext uri="{FF2B5EF4-FFF2-40B4-BE49-F238E27FC236}">
              <a16:creationId xmlns:a16="http://schemas.microsoft.com/office/drawing/2014/main" id="{EB187707-E9E8-707B-85AF-E664B5A7C9D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318636" y="50800"/>
          <a:ext cx="564140" cy="1811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0.01794</cdr:x>
      <cdr:y>0.02575</cdr:y>
    </cdr:from>
    <cdr:to>
      <cdr:x>0.21282</cdr:x>
      <cdr:y>0.11668</cdr:y>
    </cdr:to>
    <cdr:pic>
      <cdr:nvPicPr>
        <cdr:cNvPr id="3" name="Gráfico 4">
          <a:extLst xmlns:a="http://schemas.openxmlformats.org/drawingml/2006/main">
            <a:ext uri="{FF2B5EF4-FFF2-40B4-BE49-F238E27FC236}">
              <a16:creationId xmlns:a16="http://schemas.microsoft.com/office/drawing/2014/main" id="{FC8DF4FB-7CF2-023B-F36F-13ABAB82845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551892" cy="179387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0.00919</cdr:x>
      <cdr:y>0.0134</cdr:y>
    </cdr:from>
    <cdr:to>
      <cdr:x>0.16436</cdr:x>
      <cdr:y>0.09491</cdr:y>
    </cdr:to>
    <cdr:pic>
      <cdr:nvPicPr>
        <cdr:cNvPr id="2" name="Gráfico 4">
          <a:extLst xmlns:a="http://schemas.openxmlformats.org/drawingml/2006/main">
            <a:ext uri="{FF2B5EF4-FFF2-40B4-BE49-F238E27FC236}">
              <a16:creationId xmlns:a16="http://schemas.microsoft.com/office/drawing/2014/main" id="{26E26838-B9D6-4DCE-B111-92D411425E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8378" y="32817"/>
          <a:ext cx="648062" cy="1996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0.82975</cdr:x>
      <cdr:y>0.01784</cdr:y>
    </cdr:from>
    <cdr:to>
      <cdr:x>0.99325</cdr:x>
      <cdr:y>0.10267</cdr:y>
    </cdr:to>
    <cdr:pic>
      <cdr:nvPicPr>
        <cdr:cNvPr id="3" name="Gráfico 6">
          <a:extLst xmlns:a="http://schemas.openxmlformats.org/drawingml/2006/main">
            <a:ext uri="{FF2B5EF4-FFF2-40B4-BE49-F238E27FC236}">
              <a16:creationId xmlns:a16="http://schemas.microsoft.com/office/drawing/2014/main" id="{BEAB1FC6-91AD-0CAA-4748-239ACEAEEFD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65421" y="43703"/>
          <a:ext cx="682848" cy="207759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0.00653</cdr:x>
      <cdr:y>0.0134</cdr:y>
    </cdr:from>
    <cdr:to>
      <cdr:x>0.15972</cdr:x>
      <cdr:y>0.09491</cdr:y>
    </cdr:to>
    <cdr:pic>
      <cdr:nvPicPr>
        <cdr:cNvPr id="2" name="Gráfico 4">
          <a:extLst xmlns:a="http://schemas.openxmlformats.org/drawingml/2006/main">
            <a:ext uri="{FF2B5EF4-FFF2-40B4-BE49-F238E27FC236}">
              <a16:creationId xmlns:a16="http://schemas.microsoft.com/office/drawing/2014/main" id="{C90D17D9-DEF2-065F-161D-4B5F0B4508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7646" y="32817"/>
          <a:ext cx="648073" cy="1996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0.83524</cdr:x>
      <cdr:y>0.0134</cdr:y>
    </cdr:from>
    <cdr:to>
      <cdr:x>0.99665</cdr:x>
      <cdr:y>0.09823</cdr:y>
    </cdr:to>
    <cdr:pic>
      <cdr:nvPicPr>
        <cdr:cNvPr id="3" name="Gráfico 6">
          <a:extLst xmlns:a="http://schemas.openxmlformats.org/drawingml/2006/main">
            <a:ext uri="{FF2B5EF4-FFF2-40B4-BE49-F238E27FC236}">
              <a16:creationId xmlns:a16="http://schemas.microsoft.com/office/drawing/2014/main" id="{C396427F-EADB-9263-5F93-6E6CEC41AA1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533482" y="32817"/>
          <a:ext cx="682848" cy="20775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0.8008</cdr:x>
      <cdr:y>0.02575</cdr:y>
    </cdr:from>
    <cdr:to>
      <cdr:x>1</cdr:x>
      <cdr:y>0.11756</cdr:y>
    </cdr:to>
    <cdr:pic>
      <cdr:nvPicPr>
        <cdr:cNvPr id="2" name="Gráfico 6">
          <a:extLst xmlns:a="http://schemas.openxmlformats.org/drawingml/2006/main">
            <a:ext uri="{FF2B5EF4-FFF2-40B4-BE49-F238E27FC236}">
              <a16:creationId xmlns:a16="http://schemas.microsoft.com/office/drawing/2014/main" id="{EB187707-E9E8-707B-85AF-E664B5A7C9D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318636" y="50800"/>
          <a:ext cx="564140" cy="1811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0.01794</cdr:x>
      <cdr:y>0.02575</cdr:y>
    </cdr:from>
    <cdr:to>
      <cdr:x>0.21282</cdr:x>
      <cdr:y>0.11668</cdr:y>
    </cdr:to>
    <cdr:pic>
      <cdr:nvPicPr>
        <cdr:cNvPr id="3" name="Gráfico 4">
          <a:extLst xmlns:a="http://schemas.openxmlformats.org/drawingml/2006/main">
            <a:ext uri="{FF2B5EF4-FFF2-40B4-BE49-F238E27FC236}">
              <a16:creationId xmlns:a16="http://schemas.microsoft.com/office/drawing/2014/main" id="{FC8DF4FB-7CF2-023B-F36F-13ABAB82845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551892" cy="17938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0.00919</cdr:x>
      <cdr:y>0.0134</cdr:y>
    </cdr:from>
    <cdr:to>
      <cdr:x>0.16436</cdr:x>
      <cdr:y>0.09491</cdr:y>
    </cdr:to>
    <cdr:pic>
      <cdr:nvPicPr>
        <cdr:cNvPr id="2" name="Gráfico 4">
          <a:extLst xmlns:a="http://schemas.openxmlformats.org/drawingml/2006/main">
            <a:ext uri="{FF2B5EF4-FFF2-40B4-BE49-F238E27FC236}">
              <a16:creationId xmlns:a16="http://schemas.microsoft.com/office/drawing/2014/main" id="{26E26838-B9D6-4DCE-B111-92D411425E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8378" y="32817"/>
          <a:ext cx="648062" cy="1996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0.82975</cdr:x>
      <cdr:y>0.01784</cdr:y>
    </cdr:from>
    <cdr:to>
      <cdr:x>0.99325</cdr:x>
      <cdr:y>0.10267</cdr:y>
    </cdr:to>
    <cdr:pic>
      <cdr:nvPicPr>
        <cdr:cNvPr id="3" name="Gráfico 6">
          <a:extLst xmlns:a="http://schemas.openxmlformats.org/drawingml/2006/main">
            <a:ext uri="{FF2B5EF4-FFF2-40B4-BE49-F238E27FC236}">
              <a16:creationId xmlns:a16="http://schemas.microsoft.com/office/drawing/2014/main" id="{BEAB1FC6-91AD-0CAA-4748-239ACEAEEFD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65421" y="43703"/>
          <a:ext cx="682848" cy="207759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0.00653</cdr:x>
      <cdr:y>0.0134</cdr:y>
    </cdr:from>
    <cdr:to>
      <cdr:x>0.15972</cdr:x>
      <cdr:y>0.09491</cdr:y>
    </cdr:to>
    <cdr:pic>
      <cdr:nvPicPr>
        <cdr:cNvPr id="2" name="Gráfico 4">
          <a:extLst xmlns:a="http://schemas.openxmlformats.org/drawingml/2006/main">
            <a:ext uri="{FF2B5EF4-FFF2-40B4-BE49-F238E27FC236}">
              <a16:creationId xmlns:a16="http://schemas.microsoft.com/office/drawing/2014/main" id="{C90D17D9-DEF2-065F-161D-4B5F0B4508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7646" y="32817"/>
          <a:ext cx="648073" cy="1996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0.83524</cdr:x>
      <cdr:y>0.0134</cdr:y>
    </cdr:from>
    <cdr:to>
      <cdr:x>0.99665</cdr:x>
      <cdr:y>0.09823</cdr:y>
    </cdr:to>
    <cdr:pic>
      <cdr:nvPicPr>
        <cdr:cNvPr id="3" name="Gráfico 6">
          <a:extLst xmlns:a="http://schemas.openxmlformats.org/drawingml/2006/main">
            <a:ext uri="{FF2B5EF4-FFF2-40B4-BE49-F238E27FC236}">
              <a16:creationId xmlns:a16="http://schemas.microsoft.com/office/drawing/2014/main" id="{C396427F-EADB-9263-5F93-6E6CEC41AA1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533482" y="32817"/>
          <a:ext cx="682848" cy="207759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0.83294</cdr:x>
      <cdr:y>0.02729</cdr:y>
    </cdr:from>
    <cdr:to>
      <cdr:x>1</cdr:x>
      <cdr:y>0.10468</cdr:y>
    </cdr:to>
    <cdr:pic>
      <cdr:nvPicPr>
        <cdr:cNvPr id="4" name="Gráfico 6">
          <a:extLst xmlns:a="http://schemas.openxmlformats.org/drawingml/2006/main">
            <a:ext uri="{FF2B5EF4-FFF2-40B4-BE49-F238E27FC236}">
              <a16:creationId xmlns:a16="http://schemas.microsoft.com/office/drawing/2014/main" id="{7226AEAF-5BFF-531F-D3DC-423865FC1F6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899763" y="50800"/>
          <a:ext cx="571037" cy="1440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0.01736</cdr:x>
      <cdr:y>0.02729</cdr:y>
    </cdr:from>
    <cdr:to>
      <cdr:x>0.1894</cdr:x>
      <cdr:y>0.1043</cdr:y>
    </cdr:to>
    <cdr:pic>
      <cdr:nvPicPr>
        <cdr:cNvPr id="5" name="Gráfico 4">
          <a:extLst xmlns:a="http://schemas.openxmlformats.org/drawingml/2006/main">
            <a:ext uri="{FF2B5EF4-FFF2-40B4-BE49-F238E27FC236}">
              <a16:creationId xmlns:a16="http://schemas.microsoft.com/office/drawing/2014/main" id="{7AB9561E-6874-9AC0-7C5C-9BA323DB096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9350" y="50800"/>
          <a:ext cx="588069" cy="143326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0.0025</cdr:x>
      <cdr:y>0</cdr:y>
    </cdr:from>
    <cdr:to>
      <cdr:x>0.17445</cdr:x>
      <cdr:y>0.07705</cdr:y>
    </cdr:to>
    <cdr:pic>
      <cdr:nvPicPr>
        <cdr:cNvPr id="2" name="Gráfico 4">
          <a:extLst xmlns:a="http://schemas.openxmlformats.org/drawingml/2006/main">
            <a:ext uri="{FF2B5EF4-FFF2-40B4-BE49-F238E27FC236}">
              <a16:creationId xmlns:a16="http://schemas.microsoft.com/office/drawing/2014/main" id="{26E26838-B9D6-4DCE-B111-92D411425E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62" y="-2499742"/>
          <a:ext cx="587755" cy="1728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0.83303</cdr:x>
      <cdr:y>0</cdr:y>
    </cdr:from>
    <cdr:to>
      <cdr:x>1</cdr:x>
      <cdr:y>0.07743</cdr:y>
    </cdr:to>
    <cdr:pic>
      <cdr:nvPicPr>
        <cdr:cNvPr id="3" name="Gráfico 6">
          <a:extLst xmlns:a="http://schemas.openxmlformats.org/drawingml/2006/main">
            <a:ext uri="{FF2B5EF4-FFF2-40B4-BE49-F238E27FC236}">
              <a16:creationId xmlns:a16="http://schemas.microsoft.com/office/drawing/2014/main" id="{1A9E0263-F7EA-6EAD-895D-7408F4AEE51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847443" y="0"/>
          <a:ext cx="570739" cy="173653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0.01415</cdr:y>
    </cdr:from>
    <cdr:to>
      <cdr:x>0.1983</cdr:x>
      <cdr:y>0.09567</cdr:y>
    </cdr:to>
    <cdr:pic>
      <cdr:nvPicPr>
        <cdr:cNvPr id="2" name="Gráfico 4">
          <a:extLst xmlns:a="http://schemas.openxmlformats.org/drawingml/2006/main">
            <a:ext uri="{FF2B5EF4-FFF2-40B4-BE49-F238E27FC236}">
              <a16:creationId xmlns:a16="http://schemas.microsoft.com/office/drawing/2014/main" id="{26E26838-B9D6-4DCE-B111-92D411425E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27728"/>
          <a:ext cx="518756" cy="15979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0.82107</cdr:x>
      <cdr:y>0</cdr:y>
    </cdr:from>
    <cdr:to>
      <cdr:x>1</cdr:x>
      <cdr:y>0.08126</cdr:y>
    </cdr:to>
    <cdr:pic>
      <cdr:nvPicPr>
        <cdr:cNvPr id="3" name="Gráfico 6">
          <a:extLst xmlns:a="http://schemas.openxmlformats.org/drawingml/2006/main">
            <a:ext uri="{FF2B5EF4-FFF2-40B4-BE49-F238E27FC236}">
              <a16:creationId xmlns:a16="http://schemas.microsoft.com/office/drawing/2014/main" id="{1033FCEB-0827-CB3D-B56A-B4F191D53F1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424056" y="0"/>
          <a:ext cx="528272" cy="169200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0.01415</cdr:y>
    </cdr:from>
    <cdr:to>
      <cdr:x>0.1983</cdr:x>
      <cdr:y>0.09567</cdr:y>
    </cdr:to>
    <cdr:pic>
      <cdr:nvPicPr>
        <cdr:cNvPr id="2" name="Gráfico 4">
          <a:extLst xmlns:a="http://schemas.openxmlformats.org/drawingml/2006/main">
            <a:ext uri="{FF2B5EF4-FFF2-40B4-BE49-F238E27FC236}">
              <a16:creationId xmlns:a16="http://schemas.microsoft.com/office/drawing/2014/main" id="{26E26838-B9D6-4DCE-B111-92D411425E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27728"/>
          <a:ext cx="518756" cy="15979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0.82105</cdr:x>
      <cdr:y>0.02441</cdr:y>
    </cdr:from>
    <cdr:to>
      <cdr:x>1</cdr:x>
      <cdr:y>0.10573</cdr:y>
    </cdr:to>
    <cdr:pic>
      <cdr:nvPicPr>
        <cdr:cNvPr id="3" name="Gráfico 6">
          <a:extLst xmlns:a="http://schemas.openxmlformats.org/drawingml/2006/main">
            <a:ext uri="{FF2B5EF4-FFF2-40B4-BE49-F238E27FC236}">
              <a16:creationId xmlns:a16="http://schemas.microsoft.com/office/drawing/2014/main" id="{CEB75A1C-0327-2DB2-35AA-CE8576280A1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474856" y="50800"/>
          <a:ext cx="528272" cy="169200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0.8008</cdr:x>
      <cdr:y>0</cdr:y>
    </cdr:from>
    <cdr:to>
      <cdr:x>1</cdr:x>
      <cdr:y>0.09188</cdr:y>
    </cdr:to>
    <cdr:pic>
      <cdr:nvPicPr>
        <cdr:cNvPr id="2" name="Gráfico 6">
          <a:extLst xmlns:a="http://schemas.openxmlformats.org/drawingml/2006/main">
            <a:ext uri="{FF2B5EF4-FFF2-40B4-BE49-F238E27FC236}">
              <a16:creationId xmlns:a16="http://schemas.microsoft.com/office/drawing/2014/main" id="{1F71C7BA-8524-4CA1-8B2D-DD969D7B96A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67836" y="-2571750"/>
          <a:ext cx="564140" cy="1716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0.19488</cdr:x>
      <cdr:y>0.091</cdr:y>
    </cdr:to>
    <cdr:pic>
      <cdr:nvPicPr>
        <cdr:cNvPr id="3" name="Gráfico 4">
          <a:extLst xmlns:a="http://schemas.openxmlformats.org/drawingml/2006/main">
            <a:ext uri="{FF2B5EF4-FFF2-40B4-BE49-F238E27FC236}">
              <a16:creationId xmlns:a16="http://schemas.microsoft.com/office/drawing/2014/main" id="{26E26838-B9D6-4DCE-B111-92D411425E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1139788" y="0"/>
          <a:ext cx="551892" cy="16999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45519-3344-4A7B-A7B0-3D66BBF44A01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7352-8E4D-4FD5-B6C6-73B0CE98AB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7352-8E4D-4FD5-B6C6-73B0CE98AB9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66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7352-8E4D-4FD5-B6C6-73B0CE98AB9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57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7352-8E4D-4FD5-B6C6-73B0CE98AB9F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30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7352-8E4D-4FD5-B6C6-73B0CE98AB9F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7352-8E4D-4FD5-B6C6-73B0CE98AB9F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88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7352-8E4D-4FD5-B6C6-73B0CE98AB9F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84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7352-8E4D-4FD5-B6C6-73B0CE98AB9F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2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17352-8E4D-4FD5-B6C6-73B0CE98AB9F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91AEE-4B10-4BF6-8EAE-91FE8747C146}" type="datetimeFigureOut">
              <a:rPr lang="es-ES" smtClean="0"/>
              <a:pPr/>
              <a:t>28/03/2025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375A-36B3-45D2-8142-E2EF3867F74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chart" Target="../charts/chart8.xml"/><Relationship Id="rId4" Type="http://schemas.openxmlformats.org/officeDocument/2006/relationships/image" Target="../media/image3.svg"/><Relationship Id="rId9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>
            <a:extLst>
              <a:ext uri="{FF2B5EF4-FFF2-40B4-BE49-F238E27FC236}">
                <a16:creationId xmlns:a16="http://schemas.microsoft.com/office/drawing/2014/main" id="{6DD33F1F-1680-4BAA-AE59-B72D03A88A0F}"/>
              </a:ext>
            </a:extLst>
          </p:cNvPr>
          <p:cNvSpPr/>
          <p:nvPr/>
        </p:nvSpPr>
        <p:spPr>
          <a:xfrm>
            <a:off x="183813" y="114492"/>
            <a:ext cx="8858312" cy="44974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3425D55-8198-4863-9796-5181AD56EFB4}"/>
              </a:ext>
            </a:extLst>
          </p:cNvPr>
          <p:cNvGrpSpPr/>
          <p:nvPr/>
        </p:nvGrpSpPr>
        <p:grpSpPr>
          <a:xfrm>
            <a:off x="-32" y="0"/>
            <a:ext cx="9144000" cy="4644000"/>
            <a:chOff x="-32" y="0"/>
            <a:chExt cx="9144000" cy="4644000"/>
          </a:xfrm>
        </p:grpSpPr>
        <p:sp>
          <p:nvSpPr>
            <p:cNvPr id="6" name="11 Rectángulo">
              <a:extLst>
                <a:ext uri="{FF2B5EF4-FFF2-40B4-BE49-F238E27FC236}">
                  <a16:creationId xmlns:a16="http://schemas.microsoft.com/office/drawing/2014/main" id="{48ED8B7C-E7EE-4329-889A-45799831E5BC}"/>
                </a:ext>
              </a:extLst>
            </p:cNvPr>
            <p:cNvSpPr/>
            <p:nvPr/>
          </p:nvSpPr>
          <p:spPr>
            <a:xfrm>
              <a:off x="-32" y="144000"/>
              <a:ext cx="144000" cy="450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12 Rectángulo">
              <a:extLst>
                <a:ext uri="{FF2B5EF4-FFF2-40B4-BE49-F238E27FC236}">
                  <a16:creationId xmlns:a16="http://schemas.microsoft.com/office/drawing/2014/main" id="{C130F105-BF51-4B86-8EC0-9F4B63160BD3}"/>
                </a:ext>
              </a:extLst>
            </p:cNvPr>
            <p:cNvSpPr/>
            <p:nvPr/>
          </p:nvSpPr>
          <p:spPr>
            <a:xfrm>
              <a:off x="-32" y="0"/>
              <a:ext cx="9144000" cy="14285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14 Rectángulo">
              <a:extLst>
                <a:ext uri="{FF2B5EF4-FFF2-40B4-BE49-F238E27FC236}">
                  <a16:creationId xmlns:a16="http://schemas.microsoft.com/office/drawing/2014/main" id="{8849176D-F6E3-44BC-A748-D4338A9816A3}"/>
                </a:ext>
              </a:extLst>
            </p:cNvPr>
            <p:cNvSpPr/>
            <p:nvPr/>
          </p:nvSpPr>
          <p:spPr>
            <a:xfrm>
              <a:off x="8999968" y="144000"/>
              <a:ext cx="144000" cy="4500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Text Box 4">
            <a:extLst>
              <a:ext uri="{FF2B5EF4-FFF2-40B4-BE49-F238E27FC236}">
                <a16:creationId xmlns:a16="http://schemas.microsoft.com/office/drawing/2014/main" id="{2C64B4C3-DB2C-49D8-A036-9739E6DF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3" y="4756435"/>
            <a:ext cx="6211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s-ES_tradnl" sz="900" b="1" dirty="0"/>
              <a:t>DIRECCIÓN </a:t>
            </a:r>
            <a:r>
              <a:rPr lang="es-ES_tradnl" sz="900" b="1"/>
              <a:t>GENERAL </a:t>
            </a:r>
            <a:r>
              <a:rPr lang="es-ES" sz="900" b="1"/>
              <a:t>CORPORATIVA FINANCIERA, DE COMPRAS Y SISTEMAS.</a:t>
            </a:r>
            <a:endParaRPr lang="es-ES" sz="900" b="1" dirty="0"/>
          </a:p>
          <a:p>
            <a:r>
              <a:rPr lang="es-ES_tradnl" sz="900" b="1"/>
              <a:t>DIRECCIÓN DE COMPRAS Y CONTRATACIÓN</a:t>
            </a:r>
            <a:endParaRPr lang="es-ES_tradnl" sz="900" dirty="0"/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17E4AED4-25AC-4557-9A18-E342744ED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7" y="3681849"/>
            <a:ext cx="70957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Abril </a:t>
            </a:r>
            <a:r>
              <a:rPr lang="es-ES_tradn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2025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F6852C1F-CD99-4D75-AB94-2C31D04B8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6" y="857238"/>
            <a:ext cx="76612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_tradnl" sz="2400" b="1">
                <a:solidFill>
                  <a:srgbClr val="EAEC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DIRECCIÓN DE COMPRAS Y </a:t>
            </a:r>
          </a:p>
          <a:p>
            <a:r>
              <a:rPr lang="es-ES_tradnl" sz="2400" b="1">
                <a:solidFill>
                  <a:srgbClr val="EAEC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CONTRATACIÓN DE ADIF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726EEAF2-1932-4C5E-9B20-14417E990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0695" y="4697783"/>
            <a:ext cx="828000" cy="25504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7330557-6501-4206-A581-1D0378C1B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2556" y="4703799"/>
            <a:ext cx="828000" cy="25192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50CD6E-A692-4C66-8ABE-1AA56CE89E81}"/>
              </a:ext>
            </a:extLst>
          </p:cNvPr>
          <p:cNvSpPr txBox="1"/>
          <p:nvPr/>
        </p:nvSpPr>
        <p:spPr>
          <a:xfrm>
            <a:off x="4149170" y="4700913"/>
            <a:ext cx="1548712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PÚBLICO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60A2E36B-E864-1FE4-4E24-0EFBF5446F1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50499" y="4646698"/>
            <a:ext cx="377665" cy="3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Box 8"/>
          <p:cNvSpPr txBox="1">
            <a:spLocks noChangeArrowheads="1"/>
          </p:cNvSpPr>
          <p:nvPr/>
        </p:nvSpPr>
        <p:spPr bwMode="auto">
          <a:xfrm>
            <a:off x="357158" y="285734"/>
            <a:ext cx="6735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2000" b="1">
                <a:solidFill>
                  <a:srgbClr val="0076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Marco Legal</a:t>
            </a:r>
            <a:endParaRPr lang="es-ES_tradnl" sz="2000" dirty="0">
              <a:solidFill>
                <a:srgbClr val="0076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6E26838-B9D6-4DCE-B111-92D41142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742506"/>
            <a:ext cx="828000" cy="2550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F71C7BA-8524-4CA1-8B2D-DD969D7B9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320" y="4744066"/>
            <a:ext cx="828000" cy="25192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51B3F3D-7111-7AD0-B31E-32C70CC4FD48}"/>
              </a:ext>
            </a:extLst>
          </p:cNvPr>
          <p:cNvSpPr txBox="1"/>
          <p:nvPr/>
        </p:nvSpPr>
        <p:spPr>
          <a:xfrm>
            <a:off x="349265" y="593511"/>
            <a:ext cx="79208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ADIF:</a:t>
            </a:r>
          </a:p>
          <a:p>
            <a:pPr algn="just"/>
            <a:endParaRPr lang="es-ES" sz="8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Ley 9/2017, de 8 de noviembre</a:t>
            </a:r>
            <a:r>
              <a:rPr lang="es-E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 Contratos del Sector Público, por la que se transponen al ordenamiento jurídico español las Directivas del Parlamento Europeo y del Consejo 2014/23/UE y 2014/24/UE, de 26 de febrero de 2014. </a:t>
            </a:r>
            <a:r>
              <a:rPr lang="es-ES" sz="1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(LCSP)</a:t>
            </a:r>
          </a:p>
          <a:p>
            <a:pPr algn="just"/>
            <a:endParaRPr lang="es-E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000" b="0" i="0" u="sng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ADIF Alta Velocidad:</a:t>
            </a:r>
          </a:p>
          <a:p>
            <a:pPr algn="just"/>
            <a:endParaRPr lang="es-ES" sz="800" b="0" i="0" u="sng" strike="noStrike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S" sz="1000" b="1" i="1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 Decreto-ley 3/2020, de 4 de febrero</a:t>
            </a:r>
            <a:r>
              <a:rPr lang="es-ES" sz="1000" b="0" i="1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 medidas urgentes por el que se incorporan al ordenamiento jurídico español diversas directivas de la Unión Europea en el ámbito de la contratación pública en determinados sectores. </a:t>
            </a:r>
            <a:r>
              <a:rPr lang="es-ES" sz="1000" b="0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Transposición de la Directiva 2014/25/UE, del Parlamento Europeo y del Consejo, de 26 de febrero de 2014, relativa a la contratación por entidades que operan en los sectores del agua, la energía, los transportes y los servicios postales. </a:t>
            </a:r>
            <a:r>
              <a:rPr lang="es-ES" sz="10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(LCSE)</a:t>
            </a:r>
          </a:p>
          <a:p>
            <a:pPr algn="just"/>
            <a:endParaRPr lang="es-ES" sz="800" b="0" i="0" u="none" strike="noStrike" baseline="0">
              <a:solidFill>
                <a:srgbClr val="000000"/>
              </a:solidFill>
              <a:latin typeface="Arimo"/>
            </a:endParaRPr>
          </a:p>
          <a:p>
            <a:pPr algn="just"/>
            <a:r>
              <a:rPr lang="es-ES" sz="10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Disposición adicional octava Ley 9/2017, de 8 de noviembre</a:t>
            </a:r>
            <a:r>
              <a:rPr lang="es-ES"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Contratos celebrados en los sectores del agua, de la energía, de los transportes y de los servicios postales. </a:t>
            </a:r>
            <a:r>
              <a:rPr lang="es-ES" sz="10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(DA 8ª)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CBFB436-6D34-EA60-93B2-9DFE6F868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38482"/>
              </p:ext>
            </p:extLst>
          </p:nvPr>
        </p:nvGraphicFramePr>
        <p:xfrm>
          <a:off x="349265" y="2778725"/>
          <a:ext cx="8106072" cy="1609586"/>
        </p:xfrm>
        <a:graphic>
          <a:graphicData uri="http://schemas.openxmlformats.org/drawingml/2006/table">
            <a:tbl>
              <a:tblPr/>
              <a:tblGrid>
                <a:gridCol w="2134503">
                  <a:extLst>
                    <a:ext uri="{9D8B030D-6E8A-4147-A177-3AD203B41FA5}">
                      <a16:colId xmlns:a16="http://schemas.microsoft.com/office/drawing/2014/main" val="1688339481"/>
                    </a:ext>
                  </a:extLst>
                </a:gridCol>
                <a:gridCol w="745479">
                  <a:extLst>
                    <a:ext uri="{9D8B030D-6E8A-4147-A177-3AD203B41FA5}">
                      <a16:colId xmlns:a16="http://schemas.microsoft.com/office/drawing/2014/main" val="373906653"/>
                    </a:ext>
                  </a:extLst>
                </a:gridCol>
                <a:gridCol w="960272">
                  <a:extLst>
                    <a:ext uri="{9D8B030D-6E8A-4147-A177-3AD203B41FA5}">
                      <a16:colId xmlns:a16="http://schemas.microsoft.com/office/drawing/2014/main" val="4293528453"/>
                    </a:ext>
                  </a:extLst>
                </a:gridCol>
                <a:gridCol w="283709">
                  <a:extLst>
                    <a:ext uri="{9D8B030D-6E8A-4147-A177-3AD203B41FA5}">
                      <a16:colId xmlns:a16="http://schemas.microsoft.com/office/drawing/2014/main" val="4063359241"/>
                    </a:ext>
                  </a:extLst>
                </a:gridCol>
                <a:gridCol w="2392731">
                  <a:extLst>
                    <a:ext uri="{9D8B030D-6E8A-4147-A177-3AD203B41FA5}">
                      <a16:colId xmlns:a16="http://schemas.microsoft.com/office/drawing/2014/main" val="1933496578"/>
                    </a:ext>
                  </a:extLst>
                </a:gridCol>
                <a:gridCol w="727343">
                  <a:extLst>
                    <a:ext uri="{9D8B030D-6E8A-4147-A177-3AD203B41FA5}">
                      <a16:colId xmlns:a16="http://schemas.microsoft.com/office/drawing/2014/main" val="1921823973"/>
                    </a:ext>
                  </a:extLst>
                </a:gridCol>
                <a:gridCol w="862035">
                  <a:extLst>
                    <a:ext uri="{9D8B030D-6E8A-4147-A177-3AD203B41FA5}">
                      <a16:colId xmlns:a16="http://schemas.microsoft.com/office/drawing/2014/main" val="3076599580"/>
                    </a:ext>
                  </a:extLst>
                </a:gridCol>
              </a:tblGrid>
              <a:tr h="25106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ADIF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ADIF Alta Velocidad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819369"/>
                  </a:ext>
                </a:extLst>
              </a:tr>
              <a:tr h="3123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Licitaciones 2024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Nº </a:t>
                      </a:r>
                      <a:b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Expedientes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Importes 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(Miles € SIN IVA)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Licitaciones 2024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Nº </a:t>
                      </a:r>
                      <a:b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Expedientes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Importes 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(Miles € SIN IVA)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384516"/>
                  </a:ext>
                </a:extLst>
              </a:tr>
              <a:tr h="1530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LCSP / Regulacion Armonizada: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390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2.779.938,05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RDL 3/2020 Ley C. Sectores Especiales</a:t>
                      </a: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152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1.262.770,71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022691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122898"/>
                  </a:ext>
                </a:extLst>
              </a:tr>
              <a:tr h="1530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LCSP / Regulacion No Armonizada: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1.262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417.120,86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DA 8ª Ley 9/2017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165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81.249,56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328003"/>
                  </a:ext>
                </a:extLst>
              </a:tr>
              <a:tr h="118660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14088"/>
                  </a:ext>
                </a:extLst>
              </a:tr>
              <a:tr h="1530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Encargos a medios propios AGE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134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183.518,44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Encargos a medios propios AGE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67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79.927,13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360970"/>
                  </a:ext>
                </a:extLst>
              </a:tr>
              <a:tr h="134718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463431"/>
                  </a:ext>
                </a:extLst>
              </a:tr>
              <a:tr h="153088"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dif Fago Co Regular" panose="02000506040000020004" pitchFamily="2" charset="0"/>
                        </a:rPr>
                        <a:t>Total: 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1.786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3.380.577,35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463" marR="7463" marT="7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900" b="1" i="0" u="none" strike="noStrike" kern="1200">
                          <a:solidFill>
                            <a:srgbClr val="000000"/>
                          </a:solidFill>
                          <a:effectLst/>
                          <a:latin typeface="Adif Fago Co Regular" panose="02000506040000020004" pitchFamily="2" charset="0"/>
                          <a:ea typeface="+mn-ea"/>
                          <a:cs typeface="+mn-cs"/>
                        </a:rPr>
                        <a:t>Total: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384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800000"/>
                          </a:solidFill>
                          <a:effectLst/>
                          <a:latin typeface="Open Sans" panose="020B0606030504020204" pitchFamily="34" charset="0"/>
                        </a:rPr>
                        <a:t>1.423.947,40</a:t>
                      </a: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39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0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6E26838-B9D6-4DCE-B111-92D41142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742506"/>
            <a:ext cx="828000" cy="2550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F71C7BA-8524-4CA1-8B2D-DD969D7B9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320" y="4744066"/>
            <a:ext cx="828000" cy="251927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927B60E-828A-5C6A-0AAE-82D6DA56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285734"/>
            <a:ext cx="6735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2000" b="1">
                <a:solidFill>
                  <a:srgbClr val="0076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Contractual</a:t>
            </a:r>
            <a:endParaRPr lang="es-ES_tradnl" sz="2000" dirty="0">
              <a:solidFill>
                <a:srgbClr val="0076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BB43321-9B6B-0AFA-4DD8-A8AA6169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600460"/>
            <a:ext cx="4857784" cy="4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es-ES_tradn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Licitaciones</a:t>
            </a:r>
          </a:p>
          <a:p>
            <a:pPr>
              <a:lnSpc>
                <a:spcPct val="130000"/>
              </a:lnSpc>
            </a:pPr>
            <a:r>
              <a:rPr lang="es-ES_tradnl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1.1 Distribuidas por tipo de contrato</a:t>
            </a:r>
            <a:endParaRPr lang="es-ES_tradn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139775C-CD75-D00F-FE28-3DA34C99F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43111"/>
              </p:ext>
            </p:extLst>
          </p:nvPr>
        </p:nvGraphicFramePr>
        <p:xfrm>
          <a:off x="2555776" y="1112343"/>
          <a:ext cx="3600399" cy="1410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1961">
                  <a:extLst>
                    <a:ext uri="{9D8B030D-6E8A-4147-A177-3AD203B41FA5}">
                      <a16:colId xmlns:a16="http://schemas.microsoft.com/office/drawing/2014/main" val="1462171904"/>
                    </a:ext>
                  </a:extLst>
                </a:gridCol>
                <a:gridCol w="881466">
                  <a:extLst>
                    <a:ext uri="{9D8B030D-6E8A-4147-A177-3AD203B41FA5}">
                      <a16:colId xmlns:a16="http://schemas.microsoft.com/office/drawing/2014/main" val="940094810"/>
                    </a:ext>
                  </a:extLst>
                </a:gridCol>
                <a:gridCol w="1316972">
                  <a:extLst>
                    <a:ext uri="{9D8B030D-6E8A-4147-A177-3AD203B41FA5}">
                      <a16:colId xmlns:a16="http://schemas.microsoft.com/office/drawing/2014/main" val="4126915109"/>
                    </a:ext>
                  </a:extLst>
                </a:gridCol>
              </a:tblGrid>
              <a:tr h="3108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Tipo de</a:t>
                      </a:r>
                      <a:b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Contrato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</a:t>
                      </a:r>
                      <a:br>
                        <a:rPr lang="es-ES" sz="9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9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ADIF Alta Velocidad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419114"/>
                  </a:ext>
                </a:extLst>
              </a:tr>
              <a:tr h="4037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Expedientes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Importes </a:t>
                      </a:r>
                      <a:b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 SIN IVA)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4662038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Obras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2.735.103.530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5818695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Servicios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1.093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1.456.077.268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3174576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Suministros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398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613.343.927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3116184"/>
                  </a:ext>
                </a:extLst>
              </a:tr>
              <a:tr h="173922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2.170</a:t>
                      </a:r>
                      <a:endParaRPr lang="es-ES" sz="9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4.804.524.725</a:t>
                      </a:r>
                      <a:endParaRPr lang="es-ES" sz="9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7803434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53E0FA5-8E49-5C09-DC0B-53C6956D0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178141"/>
              </p:ext>
            </p:extLst>
          </p:nvPr>
        </p:nvGraphicFramePr>
        <p:xfrm>
          <a:off x="1139788" y="2620879"/>
          <a:ext cx="2831976" cy="197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46EA4E08-D027-73D3-8023-64D39A02A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740134"/>
              </p:ext>
            </p:extLst>
          </p:nvPr>
        </p:nvGraphicFramePr>
        <p:xfrm>
          <a:off x="4740187" y="2619369"/>
          <a:ext cx="2831976" cy="197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810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6E26838-B9D6-4DCE-B111-92D41142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742506"/>
            <a:ext cx="828000" cy="2550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F71C7BA-8524-4CA1-8B2D-DD969D7B9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320" y="4744066"/>
            <a:ext cx="828000" cy="251927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927B60E-828A-5C6A-0AAE-82D6DA56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285734"/>
            <a:ext cx="6735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2000" b="1">
                <a:solidFill>
                  <a:srgbClr val="0076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Contractual</a:t>
            </a:r>
            <a:endParaRPr lang="es-ES_tradnl" sz="2000" dirty="0">
              <a:solidFill>
                <a:srgbClr val="0076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BB43321-9B6B-0AFA-4DD8-A8AA6169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93511"/>
            <a:ext cx="4857784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1.2 Licitaciones distribuidas por tipo contrato y procedimiento</a:t>
            </a:r>
            <a:endParaRPr lang="es-ES_tradn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AA2875C-1167-5A4D-1757-B59D8478F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049411"/>
              </p:ext>
            </p:extLst>
          </p:nvPr>
        </p:nvGraphicFramePr>
        <p:xfrm>
          <a:off x="4823936" y="2145745"/>
          <a:ext cx="4176464" cy="244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F1ECCD8E-DBB4-17E3-7F8B-615BC22C6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744039"/>
              </p:ext>
            </p:extLst>
          </p:nvPr>
        </p:nvGraphicFramePr>
        <p:xfrm>
          <a:off x="251520" y="2178893"/>
          <a:ext cx="4230516" cy="244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B810AAA-0F07-40EF-9BB2-CD022A2FD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10812"/>
              </p:ext>
            </p:extLst>
          </p:nvPr>
        </p:nvGraphicFramePr>
        <p:xfrm>
          <a:off x="138678" y="841750"/>
          <a:ext cx="8866643" cy="1088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4741">
                  <a:extLst>
                    <a:ext uri="{9D8B030D-6E8A-4147-A177-3AD203B41FA5}">
                      <a16:colId xmlns:a16="http://schemas.microsoft.com/office/drawing/2014/main" val="3834601743"/>
                    </a:ext>
                  </a:extLst>
                </a:gridCol>
                <a:gridCol w="240322">
                  <a:extLst>
                    <a:ext uri="{9D8B030D-6E8A-4147-A177-3AD203B41FA5}">
                      <a16:colId xmlns:a16="http://schemas.microsoft.com/office/drawing/2014/main" val="975602773"/>
                    </a:ext>
                  </a:extLst>
                </a:gridCol>
                <a:gridCol w="783153">
                  <a:extLst>
                    <a:ext uri="{9D8B030D-6E8A-4147-A177-3AD203B41FA5}">
                      <a16:colId xmlns:a16="http://schemas.microsoft.com/office/drawing/2014/main" val="2272769762"/>
                    </a:ext>
                  </a:extLst>
                </a:gridCol>
                <a:gridCol w="223994">
                  <a:extLst>
                    <a:ext uri="{9D8B030D-6E8A-4147-A177-3AD203B41FA5}">
                      <a16:colId xmlns:a16="http://schemas.microsoft.com/office/drawing/2014/main" val="2530625737"/>
                    </a:ext>
                  </a:extLst>
                </a:gridCol>
                <a:gridCol w="891768">
                  <a:extLst>
                    <a:ext uri="{9D8B030D-6E8A-4147-A177-3AD203B41FA5}">
                      <a16:colId xmlns:a16="http://schemas.microsoft.com/office/drawing/2014/main" val="1267073608"/>
                    </a:ext>
                  </a:extLst>
                </a:gridCol>
                <a:gridCol w="223994">
                  <a:extLst>
                    <a:ext uri="{9D8B030D-6E8A-4147-A177-3AD203B41FA5}">
                      <a16:colId xmlns:a16="http://schemas.microsoft.com/office/drawing/2014/main" val="1898249263"/>
                    </a:ext>
                  </a:extLst>
                </a:gridCol>
                <a:gridCol w="570764">
                  <a:extLst>
                    <a:ext uri="{9D8B030D-6E8A-4147-A177-3AD203B41FA5}">
                      <a16:colId xmlns:a16="http://schemas.microsoft.com/office/drawing/2014/main" val="2652055942"/>
                    </a:ext>
                  </a:extLst>
                </a:gridCol>
                <a:gridCol w="223994">
                  <a:extLst>
                    <a:ext uri="{9D8B030D-6E8A-4147-A177-3AD203B41FA5}">
                      <a16:colId xmlns:a16="http://schemas.microsoft.com/office/drawing/2014/main" val="3795012710"/>
                    </a:ext>
                  </a:extLst>
                </a:gridCol>
                <a:gridCol w="618114">
                  <a:extLst>
                    <a:ext uri="{9D8B030D-6E8A-4147-A177-3AD203B41FA5}">
                      <a16:colId xmlns:a16="http://schemas.microsoft.com/office/drawing/2014/main" val="2477460570"/>
                    </a:ext>
                  </a:extLst>
                </a:gridCol>
                <a:gridCol w="312289">
                  <a:extLst>
                    <a:ext uri="{9D8B030D-6E8A-4147-A177-3AD203B41FA5}">
                      <a16:colId xmlns:a16="http://schemas.microsoft.com/office/drawing/2014/main" val="2699044688"/>
                    </a:ext>
                  </a:extLst>
                </a:gridCol>
                <a:gridCol w="589536">
                  <a:extLst>
                    <a:ext uri="{9D8B030D-6E8A-4147-A177-3AD203B41FA5}">
                      <a16:colId xmlns:a16="http://schemas.microsoft.com/office/drawing/2014/main" val="2110669064"/>
                    </a:ext>
                  </a:extLst>
                </a:gridCol>
                <a:gridCol w="269536">
                  <a:extLst>
                    <a:ext uri="{9D8B030D-6E8A-4147-A177-3AD203B41FA5}">
                      <a16:colId xmlns:a16="http://schemas.microsoft.com/office/drawing/2014/main" val="1235086929"/>
                    </a:ext>
                  </a:extLst>
                </a:gridCol>
                <a:gridCol w="707368">
                  <a:extLst>
                    <a:ext uri="{9D8B030D-6E8A-4147-A177-3AD203B41FA5}">
                      <a16:colId xmlns:a16="http://schemas.microsoft.com/office/drawing/2014/main" val="29343977"/>
                    </a:ext>
                  </a:extLst>
                </a:gridCol>
                <a:gridCol w="269536">
                  <a:extLst>
                    <a:ext uri="{9D8B030D-6E8A-4147-A177-3AD203B41FA5}">
                      <a16:colId xmlns:a16="http://schemas.microsoft.com/office/drawing/2014/main" val="3412537974"/>
                    </a:ext>
                  </a:extLst>
                </a:gridCol>
                <a:gridCol w="707368">
                  <a:extLst>
                    <a:ext uri="{9D8B030D-6E8A-4147-A177-3AD203B41FA5}">
                      <a16:colId xmlns:a16="http://schemas.microsoft.com/office/drawing/2014/main" val="2287262703"/>
                    </a:ext>
                  </a:extLst>
                </a:gridCol>
                <a:gridCol w="310966">
                  <a:extLst>
                    <a:ext uri="{9D8B030D-6E8A-4147-A177-3AD203B41FA5}">
                      <a16:colId xmlns:a16="http://schemas.microsoft.com/office/drawing/2014/main" val="1080319107"/>
                    </a:ext>
                  </a:extLst>
                </a:gridCol>
                <a:gridCol w="709200">
                  <a:extLst>
                    <a:ext uri="{9D8B030D-6E8A-4147-A177-3AD203B41FA5}">
                      <a16:colId xmlns:a16="http://schemas.microsoft.com/office/drawing/2014/main" val="3196906576"/>
                    </a:ext>
                  </a:extLst>
                </a:gridCol>
              </a:tblGrid>
              <a:tr h="936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</a:t>
                      </a:r>
                      <a:b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 Alta Velocidad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ABIERTO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RESTRINGIDO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NEGOCIADO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Contratos Menores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Pedidos a </a:t>
                      </a:r>
                    </a:p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Acuerdo Marco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Encargos a </a:t>
                      </a:r>
                    </a:p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Medio Propio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674925"/>
                  </a:ext>
                </a:extLst>
              </a:tr>
              <a:tr h="936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Precio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Varios Criterios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Varios Criterios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Sin Publicidad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281350"/>
                  </a:ext>
                </a:extLst>
              </a:tr>
              <a:tr h="1872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ctr"/>
                </a:tc>
                <a:extLst>
                  <a:ext uri="{0D108BD9-81ED-4DB2-BD59-A6C34878D82A}">
                    <a16:rowId xmlns:a16="http://schemas.microsoft.com/office/drawing/2014/main" val="3090837156"/>
                  </a:ext>
                </a:extLst>
              </a:tr>
              <a:tr h="15409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Obras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343.658.011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2.007.837.812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301.412.711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4.916.238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76.039.749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1.239.008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2.735.103.529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extLst>
                  <a:ext uri="{0D108BD9-81ED-4DB2-BD59-A6C34878D82A}">
                    <a16:rowId xmlns:a16="http://schemas.microsoft.com/office/drawing/2014/main" val="1780313766"/>
                  </a:ext>
                </a:extLst>
              </a:tr>
              <a:tr h="154092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33.565.684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1.008.232.247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65.121.715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3.827.204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84.661.213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260.669.206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1.093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1.456.077.269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extLst>
                  <a:ext uri="{0D108BD9-81ED-4DB2-BD59-A6C34878D82A}">
                    <a16:rowId xmlns:a16="http://schemas.microsoft.com/office/drawing/2014/main" val="2875226285"/>
                  </a:ext>
                </a:extLst>
              </a:tr>
              <a:tr h="93647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Suministros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448.902.735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20.568.701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13.374.560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5.848.229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1.568.705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121.543.647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1.537.349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398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613.343.926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extLst>
                  <a:ext uri="{0D108BD9-81ED-4DB2-BD59-A6C34878D82A}">
                    <a16:rowId xmlns:a16="http://schemas.microsoft.com/office/drawing/2014/main" val="272515557"/>
                  </a:ext>
                </a:extLst>
              </a:tr>
              <a:tr h="154092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Totales:</a:t>
                      </a: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217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826.126.430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527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3.036.638.760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13.374.560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149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372.382.655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690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10.312.147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385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282.244.609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263.445.563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2.170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4.804.524.724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257" marR="4257" marT="4257" marB="0" anchor="b"/>
                </a:tc>
                <a:extLst>
                  <a:ext uri="{0D108BD9-81ED-4DB2-BD59-A6C34878D82A}">
                    <a16:rowId xmlns:a16="http://schemas.microsoft.com/office/drawing/2014/main" val="299669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45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6E26838-B9D6-4DCE-B111-92D41142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742506"/>
            <a:ext cx="828000" cy="2550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F71C7BA-8524-4CA1-8B2D-DD969D7B9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320" y="4744066"/>
            <a:ext cx="828000" cy="251927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927B60E-828A-5C6A-0AAE-82D6DA56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285734"/>
            <a:ext cx="6735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2000" b="1">
                <a:solidFill>
                  <a:srgbClr val="0076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Contractual</a:t>
            </a:r>
            <a:endParaRPr lang="es-ES_tradnl" sz="2000" dirty="0">
              <a:solidFill>
                <a:srgbClr val="0076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BB43321-9B6B-0AFA-4DD8-A8AA6169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93511"/>
            <a:ext cx="4857784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1.3 Licitacitaciones (Otras consideraciones)</a:t>
            </a:r>
            <a:endParaRPr lang="es-ES_tradn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C3F008-6070-BAF7-B61A-51E3C65F8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30253"/>
              </p:ext>
            </p:extLst>
          </p:nvPr>
        </p:nvGraphicFramePr>
        <p:xfrm>
          <a:off x="340997" y="801626"/>
          <a:ext cx="7412316" cy="995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997">
                  <a:extLst>
                    <a:ext uri="{9D8B030D-6E8A-4147-A177-3AD203B41FA5}">
                      <a16:colId xmlns:a16="http://schemas.microsoft.com/office/drawing/2014/main" val="1642181794"/>
                    </a:ext>
                  </a:extLst>
                </a:gridCol>
                <a:gridCol w="620464">
                  <a:extLst>
                    <a:ext uri="{9D8B030D-6E8A-4147-A177-3AD203B41FA5}">
                      <a16:colId xmlns:a16="http://schemas.microsoft.com/office/drawing/2014/main" val="779894984"/>
                    </a:ext>
                  </a:extLst>
                </a:gridCol>
                <a:gridCol w="1085811">
                  <a:extLst>
                    <a:ext uri="{9D8B030D-6E8A-4147-A177-3AD203B41FA5}">
                      <a16:colId xmlns:a16="http://schemas.microsoft.com/office/drawing/2014/main" val="4105538037"/>
                    </a:ext>
                  </a:extLst>
                </a:gridCol>
                <a:gridCol w="930696">
                  <a:extLst>
                    <a:ext uri="{9D8B030D-6E8A-4147-A177-3AD203B41FA5}">
                      <a16:colId xmlns:a16="http://schemas.microsoft.com/office/drawing/2014/main" val="255020620"/>
                    </a:ext>
                  </a:extLst>
                </a:gridCol>
                <a:gridCol w="620464">
                  <a:extLst>
                    <a:ext uri="{9D8B030D-6E8A-4147-A177-3AD203B41FA5}">
                      <a16:colId xmlns:a16="http://schemas.microsoft.com/office/drawing/2014/main" val="3551815439"/>
                    </a:ext>
                  </a:extLst>
                </a:gridCol>
                <a:gridCol w="1085811">
                  <a:extLst>
                    <a:ext uri="{9D8B030D-6E8A-4147-A177-3AD203B41FA5}">
                      <a16:colId xmlns:a16="http://schemas.microsoft.com/office/drawing/2014/main" val="2788494051"/>
                    </a:ext>
                  </a:extLst>
                </a:gridCol>
                <a:gridCol w="775580">
                  <a:extLst>
                    <a:ext uri="{9D8B030D-6E8A-4147-A177-3AD203B41FA5}">
                      <a16:colId xmlns:a16="http://schemas.microsoft.com/office/drawing/2014/main" val="2579048111"/>
                    </a:ext>
                  </a:extLst>
                </a:gridCol>
                <a:gridCol w="775493">
                  <a:extLst>
                    <a:ext uri="{9D8B030D-6E8A-4147-A177-3AD203B41FA5}">
                      <a16:colId xmlns:a16="http://schemas.microsoft.com/office/drawing/2014/main" val="3322724700"/>
                    </a:ext>
                  </a:extLst>
                </a:gridCol>
              </a:tblGrid>
              <a:tr h="1421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</a:t>
                      </a:r>
                      <a:b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 Alta Velocidad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Expedientes por lotes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Expedientes Ordinarios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Porcentajes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396540"/>
                  </a:ext>
                </a:extLst>
              </a:tr>
              <a:tr h="2843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de Lotes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ctr"/>
                </a:tc>
                <a:extLst>
                  <a:ext uri="{0D108BD9-81ED-4DB2-BD59-A6C34878D82A}">
                    <a16:rowId xmlns:a16="http://schemas.microsoft.com/office/drawing/2014/main" val="1696828079"/>
                  </a:ext>
                </a:extLst>
              </a:tr>
              <a:tr h="14218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Obras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56.945.770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2.652.908.534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1,25%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2,10%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extLst>
                  <a:ext uri="{0D108BD9-81ED-4DB2-BD59-A6C34878D82A}">
                    <a16:rowId xmlns:a16="http://schemas.microsoft.com/office/drawing/2014/main" val="1039226088"/>
                  </a:ext>
                </a:extLst>
              </a:tr>
              <a:tr h="14218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549.613.154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1.106.919.646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8,58%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33,18%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extLst>
                  <a:ext uri="{0D108BD9-81ED-4DB2-BD59-A6C34878D82A}">
                    <a16:rowId xmlns:a16="http://schemas.microsoft.com/office/drawing/2014/main" val="4237573352"/>
                  </a:ext>
                </a:extLst>
              </a:tr>
              <a:tr h="14218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Suministros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171.396.405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488.694.225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12,38%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25,97%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extLst>
                  <a:ext uri="{0D108BD9-81ED-4DB2-BD59-A6C34878D82A}">
                    <a16:rowId xmlns:a16="http://schemas.microsoft.com/office/drawing/2014/main" val="4264744858"/>
                  </a:ext>
                </a:extLst>
              </a:tr>
              <a:tr h="14218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Totales:</a:t>
                      </a: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777.955.328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207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894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4.248.522.405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6,97%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15,48%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760" marR="6760" marT="6760" marB="0" anchor="b"/>
                </a:tc>
                <a:extLst>
                  <a:ext uri="{0D108BD9-81ED-4DB2-BD59-A6C34878D82A}">
                    <a16:rowId xmlns:a16="http://schemas.microsoft.com/office/drawing/2014/main" val="11233376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06DD238-F5EC-6045-5442-46FE1EA08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314224"/>
              </p:ext>
            </p:extLst>
          </p:nvPr>
        </p:nvGraphicFramePr>
        <p:xfrm>
          <a:off x="5279708" y="1817592"/>
          <a:ext cx="3418182" cy="186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3295DD1-C7C1-964D-D7FC-6F6E9E609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232005"/>
              </p:ext>
            </p:extLst>
          </p:nvPr>
        </p:nvGraphicFramePr>
        <p:xfrm>
          <a:off x="335270" y="1862556"/>
          <a:ext cx="3420000" cy="186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7307837-C38D-688D-3A3E-199C0847D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36097"/>
              </p:ext>
            </p:extLst>
          </p:nvPr>
        </p:nvGraphicFramePr>
        <p:xfrm>
          <a:off x="392730" y="3507854"/>
          <a:ext cx="5022066" cy="11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9070">
                  <a:extLst>
                    <a:ext uri="{9D8B030D-6E8A-4147-A177-3AD203B41FA5}">
                      <a16:colId xmlns:a16="http://schemas.microsoft.com/office/drawing/2014/main" val="2470407442"/>
                    </a:ext>
                  </a:extLst>
                </a:gridCol>
                <a:gridCol w="313217">
                  <a:extLst>
                    <a:ext uri="{9D8B030D-6E8A-4147-A177-3AD203B41FA5}">
                      <a16:colId xmlns:a16="http://schemas.microsoft.com/office/drawing/2014/main" val="3809096708"/>
                    </a:ext>
                  </a:extLst>
                </a:gridCol>
                <a:gridCol w="793811">
                  <a:extLst>
                    <a:ext uri="{9D8B030D-6E8A-4147-A177-3AD203B41FA5}">
                      <a16:colId xmlns:a16="http://schemas.microsoft.com/office/drawing/2014/main" val="2293134148"/>
                    </a:ext>
                  </a:extLst>
                </a:gridCol>
                <a:gridCol w="710883">
                  <a:extLst>
                    <a:ext uri="{9D8B030D-6E8A-4147-A177-3AD203B41FA5}">
                      <a16:colId xmlns:a16="http://schemas.microsoft.com/office/drawing/2014/main" val="1207475353"/>
                    </a:ext>
                  </a:extLst>
                </a:gridCol>
                <a:gridCol w="295536">
                  <a:extLst>
                    <a:ext uri="{9D8B030D-6E8A-4147-A177-3AD203B41FA5}">
                      <a16:colId xmlns:a16="http://schemas.microsoft.com/office/drawing/2014/main" val="4280849149"/>
                    </a:ext>
                  </a:extLst>
                </a:gridCol>
                <a:gridCol w="529549">
                  <a:extLst>
                    <a:ext uri="{9D8B030D-6E8A-4147-A177-3AD203B41FA5}">
                      <a16:colId xmlns:a16="http://schemas.microsoft.com/office/drawing/2014/main" val="195617498"/>
                    </a:ext>
                  </a:extLst>
                </a:gridCol>
              </a:tblGrid>
              <a:tr h="5215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</a:t>
                      </a:r>
                      <a:b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 Alta Velocidad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Acuerdos Marco/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(SDA)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Importes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ctr"/>
                </a:tc>
                <a:extLst>
                  <a:ext uri="{0D108BD9-81ED-4DB2-BD59-A6C34878D82A}">
                    <a16:rowId xmlns:a16="http://schemas.microsoft.com/office/drawing/2014/main" val="4229967152"/>
                  </a:ext>
                </a:extLst>
              </a:tr>
              <a:tr h="177501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Pedidos a Acuerdos Marco propios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237.057.436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86%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84%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4120432944"/>
                  </a:ext>
                </a:extLst>
              </a:tr>
              <a:tr h="29207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Compras Centrralizadas D.G. de Racionalización y Centralización de la Contratación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45.187.174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16%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3721539679"/>
                  </a:ext>
                </a:extLst>
              </a:tr>
              <a:tr h="177501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Totales:</a:t>
                      </a: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385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282.244.610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79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336804137"/>
                  </a:ext>
                </a:extLst>
              </a:tr>
            </a:tbl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5214904-BDAF-1A62-647A-B62197563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986408"/>
              </p:ext>
            </p:extLst>
          </p:nvPr>
        </p:nvGraphicFramePr>
        <p:xfrm>
          <a:off x="5358829" y="3459276"/>
          <a:ext cx="2132772" cy="125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62AB1119-DB18-0D7E-D7CE-C18047F3A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010901"/>
              </p:ext>
            </p:extLst>
          </p:nvPr>
        </p:nvGraphicFramePr>
        <p:xfrm>
          <a:off x="6992087" y="3459276"/>
          <a:ext cx="2132772" cy="125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27238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6E26838-B9D6-4DCE-B111-92D41142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742506"/>
            <a:ext cx="828000" cy="2550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F71C7BA-8524-4CA1-8B2D-DD969D7B9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320" y="4744066"/>
            <a:ext cx="828000" cy="251927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927B60E-828A-5C6A-0AAE-82D6DA56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285734"/>
            <a:ext cx="6735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2000" b="1">
                <a:solidFill>
                  <a:srgbClr val="0076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Contractual</a:t>
            </a:r>
            <a:endParaRPr lang="es-ES_tradnl" sz="2000" dirty="0">
              <a:solidFill>
                <a:srgbClr val="0076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BB43321-9B6B-0AFA-4DD8-A8AA6169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93511"/>
            <a:ext cx="4857784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1.4 Licitaciones Negociados si Publicidad, Causas</a:t>
            </a:r>
            <a:endParaRPr lang="es-ES_tradn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AF5B7DF-6350-9A30-B629-641DC7FC7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70392"/>
              </p:ext>
            </p:extLst>
          </p:nvPr>
        </p:nvGraphicFramePr>
        <p:xfrm>
          <a:off x="357158" y="983558"/>
          <a:ext cx="8319298" cy="1228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659">
                  <a:extLst>
                    <a:ext uri="{9D8B030D-6E8A-4147-A177-3AD203B41FA5}">
                      <a16:colId xmlns:a16="http://schemas.microsoft.com/office/drawing/2014/main" val="114764079"/>
                    </a:ext>
                  </a:extLst>
                </a:gridCol>
                <a:gridCol w="6340191">
                  <a:extLst>
                    <a:ext uri="{9D8B030D-6E8A-4147-A177-3AD203B41FA5}">
                      <a16:colId xmlns:a16="http://schemas.microsoft.com/office/drawing/2014/main" val="907706138"/>
                    </a:ext>
                  </a:extLst>
                </a:gridCol>
                <a:gridCol w="447543">
                  <a:extLst>
                    <a:ext uri="{9D8B030D-6E8A-4147-A177-3AD203B41FA5}">
                      <a16:colId xmlns:a16="http://schemas.microsoft.com/office/drawing/2014/main" val="3714957401"/>
                    </a:ext>
                  </a:extLst>
                </a:gridCol>
                <a:gridCol w="745905">
                  <a:extLst>
                    <a:ext uri="{9D8B030D-6E8A-4147-A177-3AD203B41FA5}">
                      <a16:colId xmlns:a16="http://schemas.microsoft.com/office/drawing/2014/main" val="2015892168"/>
                    </a:ext>
                  </a:extLst>
                </a:gridCol>
              </a:tblGrid>
              <a:tr h="1794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Causa</a:t>
                      </a:r>
                      <a:endParaRPr lang="es-ES" sz="800" b="1" i="0" u="none" strike="noStrike">
                        <a:solidFill>
                          <a:srgbClr val="D9D9D9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Justificación</a:t>
                      </a:r>
                      <a:endParaRPr lang="es-ES" sz="800" b="1" i="0" u="none" strike="noStrike">
                        <a:solidFill>
                          <a:srgbClr val="D9D9D9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1" i="0" u="none" strike="noStrike">
                        <a:solidFill>
                          <a:srgbClr val="D9D9D9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1" i="0" u="none" strike="noStrike">
                        <a:solidFill>
                          <a:srgbClr val="D9D9D9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4951753"/>
                  </a:ext>
                </a:extLst>
              </a:tr>
              <a:tr h="2906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Vinculacion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 contrato solo puede ser ejecutado por un operador económico particular debido a la ausencia de competencia por razones técnicas o derechos exclusivos, como los derechos de propiedad.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120.010.030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935533"/>
                  </a:ext>
                </a:extLst>
              </a:tr>
              <a:tr h="2906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Desierto previo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 se han recibido ofertas, solicitudes de participación o candidaturas adecuadas en respuesta a un anuncio anterior,o solo se recibieron ofertas irregulares o inaceptables. 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34.769.986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7767945"/>
                  </a:ext>
                </a:extLst>
              </a:tr>
              <a:tr h="968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Reservado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Exclusiones específicas por aspectos de defensa o seguridad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10.178.923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1400794"/>
                  </a:ext>
                </a:extLst>
              </a:tr>
              <a:tr h="968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Otros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Subcripciones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177.052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328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Totales: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1" i="0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1" i="0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</a:rPr>
                        <a:t>165.135.990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653047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4DF78C5-0C90-AE24-550E-5111063FC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427998"/>
              </p:ext>
            </p:extLst>
          </p:nvPr>
        </p:nvGraphicFramePr>
        <p:xfrm>
          <a:off x="899592" y="2444554"/>
          <a:ext cx="2952328" cy="208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12DA118-050A-4E0D-0F5B-25719DEFF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403162"/>
              </p:ext>
            </p:extLst>
          </p:nvPr>
        </p:nvGraphicFramePr>
        <p:xfrm>
          <a:off x="5364088" y="2444554"/>
          <a:ext cx="2952000" cy="208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A7E4350C-2F60-AE1C-4CEE-AB58EC714651}"/>
              </a:ext>
            </a:extLst>
          </p:cNvPr>
          <p:cNvSpPr txBox="1"/>
          <p:nvPr/>
        </p:nvSpPr>
        <p:spPr>
          <a:xfrm>
            <a:off x="255917" y="769774"/>
            <a:ext cx="214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/>
              <a:t>ADIF y ADIF Alta Velocidad</a:t>
            </a:r>
          </a:p>
          <a:p>
            <a:endParaRPr lang="es-ES" sz="900" b="1"/>
          </a:p>
        </p:txBody>
      </p:sp>
    </p:spTree>
    <p:extLst>
      <p:ext uri="{BB962C8B-B14F-4D97-AF65-F5344CB8AC3E}">
        <p14:creationId xmlns:p14="http://schemas.microsoft.com/office/powerpoint/2010/main" val="341863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6E26838-B9D6-4DCE-B111-92D41142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742506"/>
            <a:ext cx="828000" cy="2550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F71C7BA-8524-4CA1-8B2D-DD969D7B9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320" y="4744066"/>
            <a:ext cx="828000" cy="251927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927B60E-828A-5C6A-0AAE-82D6DA56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285734"/>
            <a:ext cx="6735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2000" b="1">
                <a:solidFill>
                  <a:srgbClr val="0076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Contractual</a:t>
            </a:r>
            <a:endParaRPr lang="es-ES_tradnl" sz="2000" dirty="0">
              <a:solidFill>
                <a:srgbClr val="0076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BB43321-9B6B-0AFA-4DD8-A8AA6169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77422"/>
            <a:ext cx="4857784" cy="4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Adjudicaciones</a:t>
            </a:r>
          </a:p>
          <a:p>
            <a:pPr>
              <a:lnSpc>
                <a:spcPct val="130000"/>
              </a:lnSpc>
            </a:pPr>
            <a:r>
              <a:rPr lang="es-ES_tradnl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2.1 Distribuidas por tipo de contrato</a:t>
            </a:r>
            <a:endParaRPr lang="es-ES_tradn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DCBD00C-EEDE-A8E2-333B-E0FC0FE32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46774"/>
              </p:ext>
            </p:extLst>
          </p:nvPr>
        </p:nvGraphicFramePr>
        <p:xfrm>
          <a:off x="2483768" y="1075736"/>
          <a:ext cx="3605138" cy="1657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426">
                  <a:extLst>
                    <a:ext uri="{9D8B030D-6E8A-4147-A177-3AD203B41FA5}">
                      <a16:colId xmlns:a16="http://schemas.microsoft.com/office/drawing/2014/main" val="156684468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38496015"/>
                    </a:ext>
                  </a:extLst>
                </a:gridCol>
                <a:gridCol w="1317600">
                  <a:extLst>
                    <a:ext uri="{9D8B030D-6E8A-4147-A177-3AD203B41FA5}">
                      <a16:colId xmlns:a16="http://schemas.microsoft.com/office/drawing/2014/main" val="1304317236"/>
                    </a:ext>
                  </a:extLst>
                </a:gridCol>
              </a:tblGrid>
              <a:tr h="4000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Tipo de</a:t>
                      </a:r>
                      <a:b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Contrato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</a:t>
                      </a:r>
                      <a:br>
                        <a:rPr lang="es-ES" sz="9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9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 Alta Velocidad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991576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Expedientes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Importes </a:t>
                      </a:r>
                      <a:b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 SIN IVA)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19287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Obras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642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2.952.016.098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39522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Servicios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1.099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1.111.979.891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28204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Suministros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423.276.478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954889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Totales: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2.136</a:t>
                      </a:r>
                      <a:endParaRPr lang="es-ES" sz="9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4.487.272.467</a:t>
                      </a:r>
                      <a:endParaRPr lang="es-ES" sz="9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2115075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F0883E1-D9A3-5379-C785-5CE8049B0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831411"/>
              </p:ext>
            </p:extLst>
          </p:nvPr>
        </p:nvGraphicFramePr>
        <p:xfrm>
          <a:off x="1331641" y="2771216"/>
          <a:ext cx="2831976" cy="197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5D2B02E-6D64-31C1-4817-57711E96A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228640"/>
              </p:ext>
            </p:extLst>
          </p:nvPr>
        </p:nvGraphicFramePr>
        <p:xfrm>
          <a:off x="4932040" y="2769706"/>
          <a:ext cx="2831976" cy="197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5817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26E26838-B9D6-4DCE-B111-92D41142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742506"/>
            <a:ext cx="828000" cy="25504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F71C7BA-8524-4CA1-8B2D-DD969D7B9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320" y="4744066"/>
            <a:ext cx="828000" cy="251927"/>
          </a:xfrm>
          <a:prstGeom prst="rect">
            <a:avLst/>
          </a:prstGeom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927B60E-828A-5C6A-0AAE-82D6DA56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285734"/>
            <a:ext cx="6735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_tradnl" sz="2000" b="1">
                <a:solidFill>
                  <a:srgbClr val="0076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Contractual</a:t>
            </a:r>
            <a:endParaRPr lang="es-ES_tradnl" sz="2000" dirty="0">
              <a:solidFill>
                <a:srgbClr val="0076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BB43321-9B6B-0AFA-4DD8-A8AA61699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93511"/>
            <a:ext cx="4857784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2.2 Adjudicaciones distribuidas por tipo contrato y procedimiento</a:t>
            </a:r>
            <a:endParaRPr lang="es-ES_tradnl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BCEE350-F0BF-5444-B289-EC2EB4E5E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07009"/>
              </p:ext>
            </p:extLst>
          </p:nvPr>
        </p:nvGraphicFramePr>
        <p:xfrm>
          <a:off x="251520" y="776638"/>
          <a:ext cx="8712969" cy="110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048859656"/>
                    </a:ext>
                  </a:extLst>
                </a:gridCol>
                <a:gridCol w="213062">
                  <a:extLst>
                    <a:ext uri="{9D8B030D-6E8A-4147-A177-3AD203B41FA5}">
                      <a16:colId xmlns:a16="http://schemas.microsoft.com/office/drawing/2014/main" val="2357818756"/>
                    </a:ext>
                  </a:extLst>
                </a:gridCol>
                <a:gridCol w="624221">
                  <a:extLst>
                    <a:ext uri="{9D8B030D-6E8A-4147-A177-3AD203B41FA5}">
                      <a16:colId xmlns:a16="http://schemas.microsoft.com/office/drawing/2014/main" val="1911072087"/>
                    </a:ext>
                  </a:extLst>
                </a:gridCol>
                <a:gridCol w="236283">
                  <a:extLst>
                    <a:ext uri="{9D8B030D-6E8A-4147-A177-3AD203B41FA5}">
                      <a16:colId xmlns:a16="http://schemas.microsoft.com/office/drawing/2014/main" val="2989316033"/>
                    </a:ext>
                  </a:extLst>
                </a:gridCol>
                <a:gridCol w="724062">
                  <a:extLst>
                    <a:ext uri="{9D8B030D-6E8A-4147-A177-3AD203B41FA5}">
                      <a16:colId xmlns:a16="http://schemas.microsoft.com/office/drawing/2014/main" val="2987221992"/>
                    </a:ext>
                  </a:extLst>
                </a:gridCol>
                <a:gridCol w="313528">
                  <a:extLst>
                    <a:ext uri="{9D8B030D-6E8A-4147-A177-3AD203B41FA5}">
                      <a16:colId xmlns:a16="http://schemas.microsoft.com/office/drawing/2014/main" val="3420518842"/>
                    </a:ext>
                  </a:extLst>
                </a:gridCol>
                <a:gridCol w="502890">
                  <a:extLst>
                    <a:ext uri="{9D8B030D-6E8A-4147-A177-3AD203B41FA5}">
                      <a16:colId xmlns:a16="http://schemas.microsoft.com/office/drawing/2014/main" val="2428325655"/>
                    </a:ext>
                  </a:extLst>
                </a:gridCol>
                <a:gridCol w="236283">
                  <a:extLst>
                    <a:ext uri="{9D8B030D-6E8A-4147-A177-3AD203B41FA5}">
                      <a16:colId xmlns:a16="http://schemas.microsoft.com/office/drawing/2014/main" val="902455909"/>
                    </a:ext>
                  </a:extLst>
                </a:gridCol>
                <a:gridCol w="624221">
                  <a:extLst>
                    <a:ext uri="{9D8B030D-6E8A-4147-A177-3AD203B41FA5}">
                      <a16:colId xmlns:a16="http://schemas.microsoft.com/office/drawing/2014/main" val="654989543"/>
                    </a:ext>
                  </a:extLst>
                </a:gridCol>
                <a:gridCol w="236283">
                  <a:extLst>
                    <a:ext uri="{9D8B030D-6E8A-4147-A177-3AD203B41FA5}">
                      <a16:colId xmlns:a16="http://schemas.microsoft.com/office/drawing/2014/main" val="872804759"/>
                    </a:ext>
                  </a:extLst>
                </a:gridCol>
                <a:gridCol w="646892">
                  <a:extLst>
                    <a:ext uri="{9D8B030D-6E8A-4147-A177-3AD203B41FA5}">
                      <a16:colId xmlns:a16="http://schemas.microsoft.com/office/drawing/2014/main" val="1153608262"/>
                    </a:ext>
                  </a:extLst>
                </a:gridCol>
                <a:gridCol w="356215">
                  <a:extLst>
                    <a:ext uri="{9D8B030D-6E8A-4147-A177-3AD203B41FA5}">
                      <a16:colId xmlns:a16="http://schemas.microsoft.com/office/drawing/2014/main" val="3466354810"/>
                    </a:ext>
                  </a:extLst>
                </a:gridCol>
                <a:gridCol w="746561">
                  <a:extLst>
                    <a:ext uri="{9D8B030D-6E8A-4147-A177-3AD203B41FA5}">
                      <a16:colId xmlns:a16="http://schemas.microsoft.com/office/drawing/2014/main" val="1918245050"/>
                    </a:ext>
                  </a:extLst>
                </a:gridCol>
                <a:gridCol w="434486">
                  <a:extLst>
                    <a:ext uri="{9D8B030D-6E8A-4147-A177-3AD203B41FA5}">
                      <a16:colId xmlns:a16="http://schemas.microsoft.com/office/drawing/2014/main" val="2777480226"/>
                    </a:ext>
                  </a:extLst>
                </a:gridCol>
                <a:gridCol w="651729">
                  <a:extLst>
                    <a:ext uri="{9D8B030D-6E8A-4147-A177-3AD203B41FA5}">
                      <a16:colId xmlns:a16="http://schemas.microsoft.com/office/drawing/2014/main" val="875786194"/>
                    </a:ext>
                  </a:extLst>
                </a:gridCol>
                <a:gridCol w="362071">
                  <a:extLst>
                    <a:ext uri="{9D8B030D-6E8A-4147-A177-3AD203B41FA5}">
                      <a16:colId xmlns:a16="http://schemas.microsoft.com/office/drawing/2014/main" val="1237821742"/>
                    </a:ext>
                  </a:extLst>
                </a:gridCol>
                <a:gridCol w="724062">
                  <a:extLst>
                    <a:ext uri="{9D8B030D-6E8A-4147-A177-3AD203B41FA5}">
                      <a16:colId xmlns:a16="http://schemas.microsoft.com/office/drawing/2014/main" val="4112464656"/>
                    </a:ext>
                  </a:extLst>
                </a:gridCol>
              </a:tblGrid>
              <a:tr h="1724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</a:t>
                      </a:r>
                      <a:b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ADIF Alta Velocidad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ABIERTO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NEGOCIADO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Contratos Menores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Pedidos a Acuerdo Marco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Encargos a Medio Propio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88012"/>
                  </a:ext>
                </a:extLst>
              </a:tr>
              <a:tr h="873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Precio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Varios Criterios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 Publicidad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Sin Publicidad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815185"/>
                  </a:ext>
                </a:extLst>
              </a:tr>
              <a:tr h="1747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Nº 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Importe</a:t>
                      </a:r>
                      <a:b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(SIN IVA)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ctr"/>
                </a:tc>
                <a:extLst>
                  <a:ext uri="{0D108BD9-81ED-4DB2-BD59-A6C34878D82A}">
                    <a16:rowId xmlns:a16="http://schemas.microsoft.com/office/drawing/2014/main" val="1571690301"/>
                  </a:ext>
                </a:extLst>
              </a:tr>
              <a:tr h="14378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Obras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1.692.981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198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2.517.890.695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356.971.606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4.640.187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69.581.625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1.239.005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642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2.952.016.098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extLst>
                  <a:ext uri="{0D108BD9-81ED-4DB2-BD59-A6C34878D82A}">
                    <a16:rowId xmlns:a16="http://schemas.microsoft.com/office/drawing/2014/main" val="1093116789"/>
                  </a:ext>
                </a:extLst>
              </a:tr>
              <a:tr h="14378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Servicios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16.369.650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695.347.006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1.586.563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73.032.042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3.501.173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71.585.093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250.558.363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1.099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1.111.979.891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extLst>
                  <a:ext uri="{0D108BD9-81ED-4DB2-BD59-A6C34878D82A}">
                    <a16:rowId xmlns:a16="http://schemas.microsoft.com/office/drawing/2014/main" val="2028086810"/>
                  </a:ext>
                </a:extLst>
              </a:tr>
              <a:tr h="8738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Suministros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292.137.219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14.713.253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13.901.888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1.351.642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99.635.125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1.537.349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423.276.477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extLst>
                  <a:ext uri="{0D108BD9-81ED-4DB2-BD59-A6C34878D82A}">
                    <a16:rowId xmlns:a16="http://schemas.microsoft.com/office/drawing/2014/main" val="1070046603"/>
                  </a:ext>
                </a:extLst>
              </a:tr>
              <a:tr h="143780"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192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310.199.850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509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3.227.950.954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1.586.563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169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443.905.536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690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9.493.002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374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240.801.843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253.334.717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2.136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u="none" strike="noStrike">
                          <a:solidFill>
                            <a:srgbClr val="0070C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4.487.272.466</a:t>
                      </a:r>
                      <a:endParaRPr lang="es-ES" sz="800" b="1" i="0" u="none" strike="noStrike">
                        <a:solidFill>
                          <a:srgbClr val="0070C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972" marR="3972" marT="3972" marB="0" anchor="b"/>
                </a:tc>
                <a:extLst>
                  <a:ext uri="{0D108BD9-81ED-4DB2-BD59-A6C34878D82A}">
                    <a16:rowId xmlns:a16="http://schemas.microsoft.com/office/drawing/2014/main" val="4164709499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0083534-DD37-E901-3678-47E19DD77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036825"/>
              </p:ext>
            </p:extLst>
          </p:nvPr>
        </p:nvGraphicFramePr>
        <p:xfrm>
          <a:off x="357158" y="2178893"/>
          <a:ext cx="4176464" cy="244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75222C8-8DA1-2109-5F78-7D5FCED19E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100935"/>
              </p:ext>
            </p:extLst>
          </p:nvPr>
        </p:nvGraphicFramePr>
        <p:xfrm>
          <a:off x="4733972" y="2178893"/>
          <a:ext cx="4230516" cy="244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6162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0875" y="135413"/>
            <a:ext cx="8858312" cy="4713009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10 Grupo">
            <a:extLst>
              <a:ext uri="{FF2B5EF4-FFF2-40B4-BE49-F238E27FC236}">
                <a16:creationId xmlns:a16="http://schemas.microsoft.com/office/drawing/2014/main" id="{05EDAEFE-F73E-424B-9118-E5CD1CC90EA2}"/>
              </a:ext>
            </a:extLst>
          </p:cNvPr>
          <p:cNvGrpSpPr/>
          <p:nvPr/>
        </p:nvGrpSpPr>
        <p:grpSpPr>
          <a:xfrm>
            <a:off x="0" y="0"/>
            <a:ext cx="9144000" cy="5145418"/>
            <a:chOff x="6816" y="-8646"/>
            <a:chExt cx="9144000" cy="5145418"/>
          </a:xfrm>
        </p:grpSpPr>
        <p:sp>
          <p:nvSpPr>
            <p:cNvPr id="7" name="11 Rectángulo">
              <a:extLst>
                <a:ext uri="{FF2B5EF4-FFF2-40B4-BE49-F238E27FC236}">
                  <a16:creationId xmlns:a16="http://schemas.microsoft.com/office/drawing/2014/main" id="{27210B4F-0E56-4664-B567-A8F398A5C8DB}"/>
                </a:ext>
              </a:extLst>
            </p:cNvPr>
            <p:cNvSpPr/>
            <p:nvPr/>
          </p:nvSpPr>
          <p:spPr>
            <a:xfrm>
              <a:off x="6816" y="134212"/>
              <a:ext cx="150875" cy="471973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12 Rectángulo">
              <a:extLst>
                <a:ext uri="{FF2B5EF4-FFF2-40B4-BE49-F238E27FC236}">
                  <a16:creationId xmlns:a16="http://schemas.microsoft.com/office/drawing/2014/main" id="{83B3BEE6-6A0D-4553-AE5C-965B726684FA}"/>
                </a:ext>
              </a:extLst>
            </p:cNvPr>
            <p:cNvSpPr/>
            <p:nvPr/>
          </p:nvSpPr>
          <p:spPr>
            <a:xfrm>
              <a:off x="6816" y="-8646"/>
              <a:ext cx="9144000" cy="14285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3 Rectángulo">
              <a:extLst>
                <a:ext uri="{FF2B5EF4-FFF2-40B4-BE49-F238E27FC236}">
                  <a16:creationId xmlns:a16="http://schemas.microsoft.com/office/drawing/2014/main" id="{6636B1BD-473D-44E7-8089-D6ECF74B69D3}"/>
                </a:ext>
              </a:extLst>
            </p:cNvPr>
            <p:cNvSpPr/>
            <p:nvPr/>
          </p:nvSpPr>
          <p:spPr>
            <a:xfrm>
              <a:off x="6816" y="4847220"/>
              <a:ext cx="9144000" cy="289552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4 Rectángulo">
              <a:extLst>
                <a:ext uri="{FF2B5EF4-FFF2-40B4-BE49-F238E27FC236}">
                  <a16:creationId xmlns:a16="http://schemas.microsoft.com/office/drawing/2014/main" id="{5DB60EA2-0444-482C-A66B-F62762D445B2}"/>
                </a:ext>
              </a:extLst>
            </p:cNvPr>
            <p:cNvSpPr/>
            <p:nvPr/>
          </p:nvSpPr>
          <p:spPr>
            <a:xfrm>
              <a:off x="9000000" y="134212"/>
              <a:ext cx="150816" cy="471973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FAF2050C-73C8-47B6-9C87-B76A6CDBF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5856" y="2358000"/>
            <a:ext cx="989393" cy="30476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4926E71E-5F1C-4CF0-B53A-BFCB9A9AD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400" y="2355726"/>
            <a:ext cx="1001170" cy="3048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E75199-D4CF-1D9B-C1A8-800887E0D973}"/>
              </a:ext>
            </a:extLst>
          </p:cNvPr>
          <p:cNvSpPr txBox="1"/>
          <p:nvPr/>
        </p:nvSpPr>
        <p:spPr>
          <a:xfrm>
            <a:off x="0" y="4851288"/>
            <a:ext cx="9144000" cy="291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D03816-B255-C47E-6841-F525D53056C0}"/>
              </a:ext>
            </a:extLst>
          </p:cNvPr>
          <p:cNvSpPr txBox="1"/>
          <p:nvPr/>
        </p:nvSpPr>
        <p:spPr>
          <a:xfrm>
            <a:off x="755576" y="179943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GRACIAS POR SU ATENCIÓN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D2FC9E3-9310-4BDF-BFD2-1104DBE2B2AD}" vid="{5CF5A8D8-0304-4998-95A8-38FCA32302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001D1FBC8D03458EEBB03212CD0284" ma:contentTypeVersion="21" ma:contentTypeDescription="Crear nuevo documento." ma:contentTypeScope="" ma:versionID="3f8ff9f114e3c61815cb63b88fac922d">
  <xsd:schema xmlns:xsd="http://www.w3.org/2001/XMLSchema" xmlns:xs="http://www.w3.org/2001/XMLSchema" xmlns:p="http://schemas.microsoft.com/office/2006/metadata/properties" xmlns:ns2="0f5eed44-b8a4-48df-8526-7268bf81b664" xmlns:ns3="416c5d91-0c0f-4603-a421-bc6a0c35ff7c" targetNamespace="http://schemas.microsoft.com/office/2006/metadata/properties" ma:root="true" ma:fieldsID="a3a805d4717e66fb8df1f58430c477b9" ns2:_="" ns3:_="">
    <xsd:import namespace="0f5eed44-b8a4-48df-8526-7268bf81b664"/>
    <xsd:import namespace="416c5d91-0c0f-4603-a421-bc6a0c35ff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Ubicacion" minOccurs="0"/>
                <xsd:element ref="ns2:eefa4c91-a746-4107-bf2a-214124673b37CountryOrRegion" minOccurs="0"/>
                <xsd:element ref="ns2:eefa4c91-a746-4107-bf2a-214124673b37State" minOccurs="0"/>
                <xsd:element ref="ns2:eefa4c91-a746-4107-bf2a-214124673b37City" minOccurs="0"/>
                <xsd:element ref="ns2:eefa4c91-a746-4107-bf2a-214124673b37PostalCode" minOccurs="0"/>
                <xsd:element ref="ns2:eefa4c91-a746-4107-bf2a-214124673b37Street" minOccurs="0"/>
                <xsd:element ref="ns2:eefa4c91-a746-4107-bf2a-214124673b37GeoLoc" minOccurs="0"/>
                <xsd:element ref="ns2:eefa4c91-a746-4107-bf2a-214124673b37DispNam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eed44-b8a4-48df-8526-7268bf81b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c5f77948-cb74-4db9-9d42-99e13121e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Ubicacion" ma:index="19" nillable="true" ma:displayName="Ubicacion" ma:format="Dropdown" ma:internalName="Ubicacion">
      <xsd:simpleType>
        <xsd:restriction base="dms:Unknown"/>
      </xsd:simpleType>
    </xsd:element>
    <xsd:element name="eefa4c91-a746-4107-bf2a-214124673b37CountryOrRegion" ma:index="20" nillable="true" ma:displayName="Ubicacion: País o región" ma:internalName="CountryOrRegion" ma:readOnly="true">
      <xsd:simpleType>
        <xsd:restriction base="dms:Text"/>
      </xsd:simpleType>
    </xsd:element>
    <xsd:element name="eefa4c91-a746-4107-bf2a-214124673b37State" ma:index="21" nillable="true" ma:displayName="Ubicacion: estado" ma:internalName="State" ma:readOnly="true">
      <xsd:simpleType>
        <xsd:restriction base="dms:Text"/>
      </xsd:simpleType>
    </xsd:element>
    <xsd:element name="eefa4c91-a746-4107-bf2a-214124673b37City" ma:index="22" nillable="true" ma:displayName="Ubicacion: ciudad" ma:internalName="City" ma:readOnly="true">
      <xsd:simpleType>
        <xsd:restriction base="dms:Text"/>
      </xsd:simpleType>
    </xsd:element>
    <xsd:element name="eefa4c91-a746-4107-bf2a-214124673b37PostalCode" ma:index="23" nillable="true" ma:displayName="Ubicacion: Código postal" ma:internalName="PostalCode" ma:readOnly="true">
      <xsd:simpleType>
        <xsd:restriction base="dms:Text"/>
      </xsd:simpleType>
    </xsd:element>
    <xsd:element name="eefa4c91-a746-4107-bf2a-214124673b37Street" ma:index="24" nillable="true" ma:displayName="Ubicacion: calle" ma:internalName="Street" ma:readOnly="true">
      <xsd:simpleType>
        <xsd:restriction base="dms:Text"/>
      </xsd:simpleType>
    </xsd:element>
    <xsd:element name="eefa4c91-a746-4107-bf2a-214124673b37GeoLoc" ma:index="25" nillable="true" ma:displayName="Ubicacion: coordenadas" ma:internalName="GeoLoc" ma:readOnly="true">
      <xsd:simpleType>
        <xsd:restriction base="dms:Unknown"/>
      </xsd:simpleType>
    </xsd:element>
    <xsd:element name="eefa4c91-a746-4107-bf2a-214124673b37DispName" ma:index="26" nillable="true" ma:displayName="Ubicacion: nombre" ma:internalName="DispName" ma:readOnly="true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c5d91-0c0f-4603-a421-bc6a0c35ff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7b95161-be11-4c7f-abf3-8e7616bbfc19}" ma:internalName="TaxCatchAll" ma:showField="CatchAllData" ma:web="416c5d91-0c0f-4603-a421-bc6a0c35ff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c5d91-0c0f-4603-a421-bc6a0c35ff7c" xsi:nil="true"/>
    <lcf76f155ced4ddcb4097134ff3c332f xmlns="0f5eed44-b8a4-48df-8526-7268bf81b664">
      <Terms xmlns="http://schemas.microsoft.com/office/infopath/2007/PartnerControls"/>
    </lcf76f155ced4ddcb4097134ff3c332f>
    <Ubicacion xmlns="0f5eed44-b8a4-48df-8526-7268bf81b664" xsi:nil="true"/>
  </documentManagement>
</p:properties>
</file>

<file path=customXml/itemProps1.xml><?xml version="1.0" encoding="utf-8"?>
<ds:datastoreItem xmlns:ds="http://schemas.openxmlformats.org/officeDocument/2006/customXml" ds:itemID="{32015A64-91B7-442E-AC92-313B17A66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3681C-A105-4CBD-977E-49C6EE62F4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5eed44-b8a4-48df-8526-7268bf81b664"/>
    <ds:schemaRef ds:uri="416c5d91-0c0f-4603-a421-bc6a0c35ff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C11727-73F7-49D9-AA95-2BB01C0575F8}">
  <ds:schemaRefs>
    <ds:schemaRef ds:uri="http://schemas.openxmlformats.org/package/2006/metadata/core-properties"/>
    <ds:schemaRef ds:uri="http://purl.org/dc/dcmitype/"/>
    <ds:schemaRef ds:uri="0f5eed44-b8a4-48df-8526-7268bf81b664"/>
    <ds:schemaRef ds:uri="416c5d91-0c0f-4603-a421-bc6a0c35ff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422dd6b-2cc3-4668-9b0c-7cf80962cf63}" enabled="1" method="Privileged" siteId="{f752ca51-e762-497a-939c-e7b7813268a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1162</Words>
  <Application>Microsoft Office PowerPoint</Application>
  <PresentationFormat>Presentación en pantalla (16:9)</PresentationFormat>
  <Paragraphs>442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Adif Fago Co Regular</vt:lpstr>
      <vt:lpstr>Aptos Narrow</vt:lpstr>
      <vt:lpstr>Arial</vt:lpstr>
      <vt:lpstr>Arimo</vt:lpstr>
      <vt:lpstr>Calibri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Yolanda Sanz Canencia</dc:creator>
  <cp:lastModifiedBy>Mariano Garrote Heras</cp:lastModifiedBy>
  <cp:revision>25</cp:revision>
  <cp:lastPrinted>2019-11-29T10:24:31Z</cp:lastPrinted>
  <dcterms:created xsi:type="dcterms:W3CDTF">2025-01-13T13:26:09Z</dcterms:created>
  <dcterms:modified xsi:type="dcterms:W3CDTF">2025-03-28T12:02:22Z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0x0101004E001D1FBC8D03458EEBB03212CD0284</vt:lpwstr>
  </property>
  <property fmtid="{D5CDD505-2E9C-101B-9397-08002B2CF9AE}" pid="3" name="ComplianceAssetId">
    <vt:lpwstr/>
  </property>
  <property fmtid="{D5CDD505-2E9C-101B-9397-08002B2CF9AE}" pid="4" name="Order">
    <vt:r8>8919400</vt:r8>
  </property>
  <property fmtid="{D5CDD505-2E9C-101B-9397-08002B2CF9AE}" pid="5" name="MediaServiceImageTags">
    <vt:lpwstr/>
  </property>
</Properties>
</file>